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58" r:id="rId2"/>
  </p:sldMasterIdLst>
  <p:notesMasterIdLst>
    <p:notesMasterId r:id="rId29"/>
  </p:notesMasterIdLst>
  <p:handoutMasterIdLst>
    <p:handoutMasterId r:id="rId30"/>
  </p:handoutMasterIdLst>
  <p:sldIdLst>
    <p:sldId id="288" r:id="rId3"/>
    <p:sldId id="329" r:id="rId4"/>
    <p:sldId id="330" r:id="rId5"/>
    <p:sldId id="331" r:id="rId6"/>
    <p:sldId id="332" r:id="rId7"/>
    <p:sldId id="333" r:id="rId8"/>
    <p:sldId id="334" r:id="rId9"/>
    <p:sldId id="312" r:id="rId10"/>
    <p:sldId id="351" r:id="rId11"/>
    <p:sldId id="322" r:id="rId12"/>
    <p:sldId id="337" r:id="rId13"/>
    <p:sldId id="260" r:id="rId14"/>
    <p:sldId id="353" r:id="rId15"/>
    <p:sldId id="355" r:id="rId16"/>
    <p:sldId id="342" r:id="rId17"/>
    <p:sldId id="343" r:id="rId18"/>
    <p:sldId id="352" r:id="rId19"/>
    <p:sldId id="344" r:id="rId20"/>
    <p:sldId id="345" r:id="rId21"/>
    <p:sldId id="347" r:id="rId22"/>
    <p:sldId id="348" r:id="rId23"/>
    <p:sldId id="354" r:id="rId24"/>
    <p:sldId id="349" r:id="rId25"/>
    <p:sldId id="350" r:id="rId26"/>
    <p:sldId id="281" r:id="rId27"/>
    <p:sldId id="318" r:id="rId28"/>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imillian Lehman" initials="ML"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C825"/>
    <a:srgbClr val="0F4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76" autoAdjust="0"/>
    <p:restoredTop sz="88819" autoAdjust="0"/>
  </p:normalViewPr>
  <p:slideViewPr>
    <p:cSldViewPr>
      <p:cViewPr varScale="1">
        <p:scale>
          <a:sx n="100" d="100"/>
          <a:sy n="100"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9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5" cy="465138"/>
          </a:xfrm>
          <a:prstGeom prst="rect">
            <a:avLst/>
          </a:prstGeom>
        </p:spPr>
        <p:txBody>
          <a:bodyPr vert="horz" lIns="91421" tIns="45711" rIns="91421" bIns="45711" rtlCol="0"/>
          <a:lstStyle>
            <a:lvl1pPr algn="l">
              <a:defRPr sz="1200"/>
            </a:lvl1pPr>
          </a:lstStyle>
          <a:p>
            <a:endParaRPr lang="en-US" dirty="0"/>
          </a:p>
        </p:txBody>
      </p:sp>
      <p:sp>
        <p:nvSpPr>
          <p:cNvPr id="3" name="Date Placeholder 2"/>
          <p:cNvSpPr>
            <a:spLocks noGrp="1"/>
          </p:cNvSpPr>
          <p:nvPr>
            <p:ph type="dt" sz="quarter" idx="1"/>
          </p:nvPr>
        </p:nvSpPr>
        <p:spPr>
          <a:xfrm>
            <a:off x="3970341" y="2"/>
            <a:ext cx="3038475" cy="465138"/>
          </a:xfrm>
          <a:prstGeom prst="rect">
            <a:avLst/>
          </a:prstGeom>
        </p:spPr>
        <p:txBody>
          <a:bodyPr vert="horz" lIns="91421" tIns="45711" rIns="91421" bIns="45711" rtlCol="0"/>
          <a:lstStyle>
            <a:lvl1pPr algn="r">
              <a:defRPr sz="1200"/>
            </a:lvl1pPr>
          </a:lstStyle>
          <a:p>
            <a:r>
              <a:rPr lang="en-US" dirty="0" smtClean="0"/>
              <a:t>05/15/2013</a:t>
            </a:r>
            <a:endParaRPr lang="en-US" dirty="0"/>
          </a:p>
        </p:txBody>
      </p:sp>
      <p:sp>
        <p:nvSpPr>
          <p:cNvPr id="4" name="Footer Placeholder 3"/>
          <p:cNvSpPr>
            <a:spLocks noGrp="1"/>
          </p:cNvSpPr>
          <p:nvPr>
            <p:ph type="ftr" sz="quarter" idx="2"/>
          </p:nvPr>
        </p:nvSpPr>
        <p:spPr>
          <a:xfrm>
            <a:off x="3" y="8829677"/>
            <a:ext cx="3038475" cy="465138"/>
          </a:xfrm>
          <a:prstGeom prst="rect">
            <a:avLst/>
          </a:prstGeom>
        </p:spPr>
        <p:txBody>
          <a:bodyPr vert="horz" lIns="91421" tIns="45711" rIns="91421" bIns="45711" rtlCol="0" anchor="b"/>
          <a:lstStyle>
            <a:lvl1pPr algn="l">
              <a:defRPr sz="1200"/>
            </a:lvl1pPr>
          </a:lstStyle>
          <a:p>
            <a:r>
              <a:rPr lang="en-US" dirty="0" smtClean="0"/>
              <a:t>Health Insurance Marketplace 101</a:t>
            </a:r>
            <a:endParaRPr lang="en-US" dirty="0"/>
          </a:p>
        </p:txBody>
      </p:sp>
      <p:sp>
        <p:nvSpPr>
          <p:cNvPr id="5" name="Slide Number Placeholder 4"/>
          <p:cNvSpPr>
            <a:spLocks noGrp="1"/>
          </p:cNvSpPr>
          <p:nvPr>
            <p:ph type="sldNum" sz="quarter" idx="3"/>
          </p:nvPr>
        </p:nvSpPr>
        <p:spPr>
          <a:xfrm>
            <a:off x="3970341" y="8829677"/>
            <a:ext cx="3038475" cy="465138"/>
          </a:xfrm>
          <a:prstGeom prst="rect">
            <a:avLst/>
          </a:prstGeom>
        </p:spPr>
        <p:txBody>
          <a:bodyPr vert="horz" lIns="91421" tIns="45711" rIns="91421" bIns="45711" rtlCol="0" anchor="b"/>
          <a:lstStyle>
            <a:lvl1pPr algn="r">
              <a:defRPr sz="1200"/>
            </a:lvl1pPr>
          </a:lstStyle>
          <a:p>
            <a:fld id="{F522F4FC-DFA6-4BA3-871E-9E1DC0412F99}" type="slidenum">
              <a:rPr lang="en-US" smtClean="0"/>
              <a:pPr/>
              <a:t>‹#›</a:t>
            </a:fld>
            <a:endParaRPr lang="en-US" dirty="0"/>
          </a:p>
        </p:txBody>
      </p:sp>
    </p:spTree>
    <p:extLst>
      <p:ext uri="{BB962C8B-B14F-4D97-AF65-F5344CB8AC3E}">
        <p14:creationId xmlns:p14="http://schemas.microsoft.com/office/powerpoint/2010/main" val="145216008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9" tIns="46579" rIns="93159" bIns="46579" rtlCol="0"/>
          <a:lstStyle>
            <a:lvl1pPr algn="r">
              <a:defRPr sz="1200"/>
            </a:lvl1pPr>
          </a:lstStyle>
          <a:p>
            <a:r>
              <a:rPr lang="en-US" dirty="0" smtClean="0"/>
              <a:t>05/15/2013</a:t>
            </a:r>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9" tIns="46579" rIns="93159" bIns="465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79" rIns="93159" bIns="46579" rtlCol="0" anchor="b"/>
          <a:lstStyle>
            <a:lvl1pPr algn="l">
              <a:defRPr sz="1200"/>
            </a:lvl1pPr>
          </a:lstStyle>
          <a:p>
            <a:r>
              <a:rPr lang="en-US" dirty="0" smtClean="0"/>
              <a:t>Health Insurance Marketplace 101</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79" rIns="93159" bIns="46579" rtlCol="0" anchor="b"/>
          <a:lstStyle>
            <a:lvl1pPr algn="r">
              <a:defRPr sz="1200"/>
            </a:lvl1pPr>
          </a:lstStyle>
          <a:p>
            <a:fld id="{5E64BDDF-6235-4F77-BA63-72C44C840117}" type="slidenum">
              <a:rPr lang="en-US" smtClean="0"/>
              <a:pPr/>
              <a:t>‹#›</a:t>
            </a:fld>
            <a:endParaRPr lang="en-US" dirty="0"/>
          </a:p>
        </p:txBody>
      </p:sp>
    </p:spTree>
    <p:extLst>
      <p:ext uri="{BB962C8B-B14F-4D97-AF65-F5344CB8AC3E}">
        <p14:creationId xmlns:p14="http://schemas.microsoft.com/office/powerpoint/2010/main" val="374093104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healthcare.gov/center/authorities/patient_protection_affordable_care_act_as_passed.pdf" TargetMode="External"/><Relationship Id="rId4" Type="http://schemas.openxmlformats.org/officeDocument/2006/relationships/hyperlink" Target="http://www.healthreform.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94"/>
              </a:spcBef>
              <a:defRPr/>
            </a:pPr>
            <a:r>
              <a:rPr lang="en-US" dirty="0"/>
              <a:t>The Health Insurance Marketplace 101 provides a high-level overview of the Affordable Care Act, and the new Health Insurance Marketplace.</a:t>
            </a:r>
          </a:p>
          <a:p>
            <a:pPr>
              <a:spcBef>
                <a:spcPts val="561"/>
              </a:spcBef>
              <a:defRPr/>
            </a:pPr>
            <a:r>
              <a:rPr lang="en-US" dirty="0" smtClean="0"/>
              <a:t>The </a:t>
            </a:r>
            <a:r>
              <a:rPr lang="en-US" dirty="0"/>
              <a:t>Centers for Medicare &amp; Medicaid Services (CMS) developed and approved this training module. CMS is the federal agency that administers Medicare, Medicaid, the Children’s Health Insurance Program (CHIP), and the Health Insurance Marketplace. Information in this module was correct as of May 2013. </a:t>
            </a:r>
          </a:p>
          <a:p>
            <a:pPr marL="0" lvl="2">
              <a:spcBef>
                <a:spcPts val="561"/>
              </a:spcBef>
              <a:defRPr/>
            </a:pPr>
            <a:r>
              <a:rPr lang="en-US" dirty="0"/>
              <a:t>To check for an updated version of this training module, visit </a:t>
            </a:r>
            <a:r>
              <a:rPr lang="en-US" u="sng" dirty="0">
                <a:hlinkClick r:id="rId3"/>
              </a:rPr>
              <a:t>http://www.cms.gov/Outreach-and-Education/Training/CMSNationalTrainingProgram/index.html</a:t>
            </a:r>
            <a:endParaRPr lang="en-US" dirty="0"/>
          </a:p>
          <a:p>
            <a:pPr marL="0" lvl="2">
              <a:spcBef>
                <a:spcPts val="561"/>
              </a:spcBef>
              <a:defRPr/>
            </a:pPr>
            <a:r>
              <a:rPr lang="en-US" dirty="0"/>
              <a:t>To check for updates on the new health care legislation, visit </a:t>
            </a:r>
            <a:r>
              <a:rPr lang="en-US" dirty="0">
                <a:hlinkClick r:id="rId4"/>
              </a:rPr>
              <a:t>www.healthcare.gov</a:t>
            </a:r>
            <a:r>
              <a:rPr lang="en-US" dirty="0"/>
              <a:t>   </a:t>
            </a:r>
          </a:p>
          <a:p>
            <a:pPr marL="0" lvl="2">
              <a:spcBef>
                <a:spcPts val="561"/>
              </a:spcBef>
              <a:defRPr/>
            </a:pPr>
            <a:r>
              <a:rPr lang="en-US" dirty="0"/>
              <a:t>To view the Affordable Care Act, visit </a:t>
            </a:r>
            <a:r>
              <a:rPr lang="en-US" u="sng" dirty="0">
                <a:solidFill>
                  <a:srgbClr val="0000FF"/>
                </a:solidFill>
              </a:rPr>
              <a:t>www.</a:t>
            </a:r>
            <a:r>
              <a:rPr lang="en-US" u="sng" dirty="0">
                <a:solidFill>
                  <a:srgbClr val="0000FF"/>
                </a:solidFill>
                <a:hlinkClick r:id="rId5"/>
              </a:rPr>
              <a:t>healthcare.gov/</a:t>
            </a:r>
            <a:r>
              <a:rPr lang="en-US" u="sng" dirty="0">
                <a:solidFill>
                  <a:srgbClr val="0000FF"/>
                </a:solidFill>
              </a:rPr>
              <a:t>law/full/index.html</a:t>
            </a:r>
          </a:p>
          <a:p>
            <a:pPr marL="0" lvl="2">
              <a:spcBef>
                <a:spcPts val="561"/>
              </a:spcBef>
              <a:defRPr/>
            </a:pPr>
            <a:r>
              <a:rPr lang="en-US" dirty="0"/>
              <a:t>This set of CMS National Training Program materials isn’t a legal document. Official Medicare program provisions are contained in the relevant statutes, regulations, and rulings.</a:t>
            </a:r>
          </a:p>
          <a:p>
            <a:endParaRPr lang="en-US" dirty="0"/>
          </a:p>
        </p:txBody>
      </p:sp>
      <p:sp>
        <p:nvSpPr>
          <p:cNvPr id="4" name="Date Placeholder 3"/>
          <p:cNvSpPr>
            <a:spLocks noGrp="1"/>
          </p:cNvSpPr>
          <p:nvPr>
            <p:ph type="dt" idx="10"/>
          </p:nvPr>
        </p:nvSpPr>
        <p:spPr/>
        <p:txBody>
          <a:bodyPr/>
          <a:lstStyle/>
          <a:p>
            <a:r>
              <a:rPr lang="en-US" dirty="0" smtClean="0"/>
              <a:t>05/15/2013</a:t>
            </a:r>
            <a:endParaRPr lang="en-US" dirty="0"/>
          </a:p>
        </p:txBody>
      </p:sp>
      <p:sp>
        <p:nvSpPr>
          <p:cNvPr id="5" name="Footer Placeholder 4"/>
          <p:cNvSpPr>
            <a:spLocks noGrp="1"/>
          </p:cNvSpPr>
          <p:nvPr>
            <p:ph type="ftr" sz="quarter" idx="11"/>
          </p:nvPr>
        </p:nvSpPr>
        <p:spPr/>
        <p:txBody>
          <a:bodyPr/>
          <a:lstStyle/>
          <a:p>
            <a:r>
              <a:rPr lang="en-US" dirty="0" smtClean="0"/>
              <a:t>Health Insurance Marketplace 101</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1</a:t>
            </a:fld>
            <a:endParaRPr lang="en-US" dirty="0"/>
          </a:p>
        </p:txBody>
      </p:sp>
    </p:spTree>
    <p:extLst>
      <p:ext uri="{BB962C8B-B14F-4D97-AF65-F5344CB8AC3E}">
        <p14:creationId xmlns:p14="http://schemas.microsoft.com/office/powerpoint/2010/main" val="177295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7" indent="-171437">
              <a:buFont typeface="Wingdings" pitchFamily="2" charset="2"/>
              <a:buChar char="§"/>
            </a:pPr>
            <a:r>
              <a:rPr lang="en-US" dirty="0" smtClean="0"/>
              <a:t>States have the option to expand Medicaid eligibility to adults ages 19 – 64 with incomes up to 133% of the Federal Poverty Level (FPL) ($15,282/year for an individual, $31,322/year for a family of 4)</a:t>
            </a:r>
          </a:p>
          <a:p>
            <a:pPr marL="411130" lvl="1" indent="-171437">
              <a:buFont typeface="Arial" pitchFamily="34" charset="0"/>
              <a:buChar char="•"/>
            </a:pPr>
            <a:r>
              <a:rPr lang="en-US" dirty="0" smtClean="0"/>
              <a:t>100% federal funding for newly Medicaid eligible</a:t>
            </a:r>
          </a:p>
          <a:p>
            <a:pPr lvl="1"/>
            <a:r>
              <a:rPr lang="en-US" dirty="0" smtClean="0"/>
              <a:t>States have no deadline to decide if they are going to expand</a:t>
            </a:r>
          </a:p>
          <a:p>
            <a:pPr marL="171437" indent="-171437">
              <a:buFont typeface="Wingdings" pitchFamily="2" charset="2"/>
              <a:buChar char="§"/>
            </a:pPr>
            <a:r>
              <a:rPr lang="en-US" dirty="0" smtClean="0"/>
              <a:t>One streamlined application for Medicaid or private health plans</a:t>
            </a:r>
          </a:p>
          <a:p>
            <a:pPr marL="171437" indent="-171437">
              <a:buFont typeface="Wingdings" pitchFamily="2" charset="2"/>
              <a:buChar char="§"/>
            </a:pPr>
            <a:r>
              <a:rPr lang="en-US" dirty="0" smtClean="0"/>
              <a:t>Shifts to simplified way of calculating income to determine Medicaid/CHIP eligibility</a:t>
            </a:r>
          </a:p>
          <a:p>
            <a:pPr marL="411130" lvl="1" indent="-179373">
              <a:buFont typeface="Arial" pitchFamily="34" charset="0"/>
              <a:buChar char="•"/>
            </a:pPr>
            <a:r>
              <a:rPr lang="en-US" dirty="0" smtClean="0"/>
              <a:t>Known as Modified Adjusted Gross Income (MAGI)</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10</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237647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7" indent="-171437">
              <a:buFont typeface="Wingdings" pitchFamily="2" charset="2"/>
              <a:buChar char="§"/>
            </a:pPr>
            <a:r>
              <a:rPr lang="en-US" dirty="0" smtClean="0"/>
              <a:t>States have the option to expand Medicaid eligibility to adults ages 19 – 64 with incomes up to 133% of the Federal Poverty Level (FPL) ($15,282/year for an individual, $31,322/year for a family of 4)</a:t>
            </a:r>
          </a:p>
          <a:p>
            <a:pPr marL="411130" lvl="1" indent="-171437">
              <a:buFont typeface="Arial" pitchFamily="34" charset="0"/>
              <a:buChar char="•"/>
            </a:pPr>
            <a:r>
              <a:rPr lang="en-US" dirty="0" smtClean="0"/>
              <a:t>100% federal funding for newly Medicaid eligible</a:t>
            </a:r>
          </a:p>
          <a:p>
            <a:pPr lvl="1"/>
            <a:r>
              <a:rPr lang="en-US" dirty="0" smtClean="0"/>
              <a:t>States have no deadline to decide if they are going to expand</a:t>
            </a:r>
          </a:p>
          <a:p>
            <a:pPr marL="171437" indent="-171437">
              <a:buFont typeface="Wingdings" pitchFamily="2" charset="2"/>
              <a:buChar char="§"/>
            </a:pPr>
            <a:r>
              <a:rPr lang="en-US" dirty="0" smtClean="0"/>
              <a:t>One streamlined application for Medicaid or private health plans</a:t>
            </a:r>
          </a:p>
          <a:p>
            <a:pPr marL="171437" indent="-171437">
              <a:buFont typeface="Wingdings" pitchFamily="2" charset="2"/>
              <a:buChar char="§"/>
            </a:pPr>
            <a:r>
              <a:rPr lang="en-US" dirty="0" smtClean="0"/>
              <a:t>Shifts to simplified way of calculating income to determine Medicaid/CHIP eligibility</a:t>
            </a:r>
          </a:p>
          <a:p>
            <a:pPr marL="411130" lvl="1" indent="-179373">
              <a:buFont typeface="Arial" pitchFamily="34" charset="0"/>
              <a:buChar char="•"/>
            </a:pPr>
            <a:r>
              <a:rPr lang="en-US" dirty="0" smtClean="0"/>
              <a:t>Known as Modified Adjusted Gross Income (MAGI)</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11</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237647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7" indent="-171437">
              <a:buFont typeface="Wingdings" pitchFamily="2" charset="2"/>
              <a:buChar char="§"/>
            </a:pPr>
            <a:r>
              <a:rPr lang="en-US" dirty="0" smtClean="0"/>
              <a:t>The Marketplace (or Exchange) </a:t>
            </a:r>
          </a:p>
          <a:p>
            <a:pPr marL="400018" lvl="1" indent="-171437">
              <a:buFont typeface="Arial" pitchFamily="34" charset="0"/>
              <a:buChar char="•"/>
            </a:pPr>
            <a:r>
              <a:rPr lang="en-US" dirty="0" smtClean="0"/>
              <a:t>Place for individuals and small employers to directly compare private health insurance options known as Qualified Health Plans (QHPs)</a:t>
            </a:r>
          </a:p>
          <a:p>
            <a:pPr marL="628600" lvl="2" indent="-114292">
              <a:buSzPct val="50000"/>
              <a:buFont typeface="Wingdings" pitchFamily="2" charset="2"/>
              <a:buChar char="q"/>
            </a:pPr>
            <a:r>
              <a:rPr lang="en-US" dirty="0" smtClean="0"/>
              <a:t>Can directly compare on the basis of price, benefits, quality, and other factors</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12</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43729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itchFamily="34" charset="0"/>
              </a:rPr>
              <a:t>1. It’s an easier way to shop for health insurance </a:t>
            </a:r>
          </a:p>
          <a:p>
            <a:pPr marL="347635" lvl="1" indent="-173024">
              <a:buFont typeface="Wingdings" pitchFamily="2" charset="2"/>
              <a:buChar char="§"/>
            </a:pPr>
            <a:r>
              <a:rPr lang="en-US" dirty="0" smtClean="0">
                <a:cs typeface="Arial" pitchFamily="34" charset="0"/>
              </a:rPr>
              <a:t>Simplifies the search for health insurance </a:t>
            </a:r>
          </a:p>
          <a:p>
            <a:pPr marL="347635" lvl="1" indent="-173024">
              <a:buFont typeface="Wingdings" pitchFamily="2" charset="2"/>
              <a:buChar char="§"/>
            </a:pPr>
            <a:r>
              <a:rPr lang="en-US" dirty="0" smtClean="0">
                <a:cs typeface="Arial" pitchFamily="34" charset="0"/>
              </a:rPr>
              <a:t>All options in one place</a:t>
            </a:r>
          </a:p>
          <a:p>
            <a:pPr marL="347635" lvl="1" indent="-173024">
              <a:buFont typeface="Wingdings" pitchFamily="2" charset="2"/>
              <a:buChar char="§"/>
            </a:pPr>
            <a:r>
              <a:rPr lang="en-US" dirty="0" smtClean="0">
                <a:cs typeface="Arial" pitchFamily="34" charset="0"/>
              </a:rPr>
              <a:t>One application, one time, and an individual or family can explore every qualified insurance plan in the area</a:t>
            </a:r>
          </a:p>
          <a:p>
            <a:r>
              <a:rPr lang="en-US" dirty="0" smtClean="0">
                <a:cs typeface="Arial" pitchFamily="34" charset="0"/>
              </a:rPr>
              <a:t>2. Most people will be able to get a break on costs</a:t>
            </a:r>
          </a:p>
          <a:p>
            <a:pPr marL="352398" lvl="1" indent="-177785">
              <a:buFont typeface="Wingdings" pitchFamily="2" charset="2"/>
              <a:buChar char="§"/>
            </a:pPr>
            <a:r>
              <a:rPr lang="en-US" dirty="0" smtClean="0">
                <a:cs typeface="Arial" pitchFamily="34" charset="0"/>
              </a:rPr>
              <a:t>90% of people who are currently uninsured will qualify for discounted or free health insurance</a:t>
            </a:r>
            <a:r>
              <a:rPr lang="en-US" b="1" dirty="0" smtClean="0">
                <a:cs typeface="Arial" pitchFamily="34" charset="0"/>
              </a:rPr>
              <a:t>	</a:t>
            </a:r>
          </a:p>
          <a:p>
            <a:r>
              <a:rPr lang="en-US" dirty="0" smtClean="0">
                <a:cs typeface="Arial" pitchFamily="34" charset="0"/>
              </a:rPr>
              <a:t>3. Clear options with apples-to-apples comparisons</a:t>
            </a:r>
            <a:endParaRPr lang="en-US" b="1" dirty="0" smtClean="0">
              <a:cs typeface="Arial" pitchFamily="34" charset="0"/>
            </a:endParaRPr>
          </a:p>
          <a:p>
            <a:pPr marL="352398" lvl="1" indent="-177785">
              <a:buFont typeface="Wingdings" pitchFamily="2" charset="2"/>
              <a:buChar char="§"/>
            </a:pPr>
            <a:r>
              <a:rPr lang="en-US" dirty="0" smtClean="0">
                <a:cs typeface="Arial" pitchFamily="34" charset="0"/>
              </a:rPr>
              <a:t>All health insurance plans in the Marketplace present their price and benefit information in simple terms you can understand</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13</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991435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itchFamily="34" charset="0"/>
              </a:rPr>
              <a:t>1. It’s an easier way to shop for health insurance </a:t>
            </a:r>
          </a:p>
          <a:p>
            <a:pPr marL="347635" lvl="1" indent="-173024">
              <a:buFont typeface="Wingdings" pitchFamily="2" charset="2"/>
              <a:buChar char="§"/>
            </a:pPr>
            <a:r>
              <a:rPr lang="en-US" dirty="0" smtClean="0">
                <a:cs typeface="Arial" pitchFamily="34" charset="0"/>
              </a:rPr>
              <a:t>Simplifies the search for health insurance </a:t>
            </a:r>
          </a:p>
          <a:p>
            <a:pPr marL="347635" lvl="1" indent="-173024">
              <a:buFont typeface="Wingdings" pitchFamily="2" charset="2"/>
              <a:buChar char="§"/>
            </a:pPr>
            <a:r>
              <a:rPr lang="en-US" dirty="0" smtClean="0">
                <a:cs typeface="Arial" pitchFamily="34" charset="0"/>
              </a:rPr>
              <a:t>All options in one place</a:t>
            </a:r>
          </a:p>
          <a:p>
            <a:pPr marL="347635" lvl="1" indent="-173024">
              <a:buFont typeface="Wingdings" pitchFamily="2" charset="2"/>
              <a:buChar char="§"/>
            </a:pPr>
            <a:r>
              <a:rPr lang="en-US" dirty="0" smtClean="0">
                <a:cs typeface="Arial" pitchFamily="34" charset="0"/>
              </a:rPr>
              <a:t>One application, one time, and an individual or family can explore every qualified insurance plan in the area</a:t>
            </a:r>
          </a:p>
          <a:p>
            <a:r>
              <a:rPr lang="en-US" dirty="0" smtClean="0">
                <a:cs typeface="Arial" pitchFamily="34" charset="0"/>
              </a:rPr>
              <a:t>2. Most people will be able to get a break on costs</a:t>
            </a:r>
          </a:p>
          <a:p>
            <a:pPr marL="352398" lvl="1" indent="-177785">
              <a:buFont typeface="Wingdings" pitchFamily="2" charset="2"/>
              <a:buChar char="§"/>
            </a:pPr>
            <a:r>
              <a:rPr lang="en-US" dirty="0" smtClean="0">
                <a:cs typeface="Arial" pitchFamily="34" charset="0"/>
              </a:rPr>
              <a:t>90% of people who are currently uninsured will qualify for discounted or free health insurance</a:t>
            </a:r>
            <a:r>
              <a:rPr lang="en-US" b="1" dirty="0" smtClean="0">
                <a:cs typeface="Arial" pitchFamily="34" charset="0"/>
              </a:rPr>
              <a:t>	</a:t>
            </a:r>
          </a:p>
          <a:p>
            <a:r>
              <a:rPr lang="en-US" dirty="0" smtClean="0">
                <a:cs typeface="Arial" pitchFamily="34" charset="0"/>
              </a:rPr>
              <a:t>3. Clear options with apples-to-apples comparisons</a:t>
            </a:r>
            <a:endParaRPr lang="en-US" b="1" dirty="0" smtClean="0">
              <a:cs typeface="Arial" pitchFamily="34" charset="0"/>
            </a:endParaRPr>
          </a:p>
          <a:p>
            <a:pPr marL="352398" lvl="1" indent="-177785">
              <a:buFont typeface="Wingdings" pitchFamily="2" charset="2"/>
              <a:buChar char="§"/>
            </a:pPr>
            <a:r>
              <a:rPr lang="en-US" dirty="0" smtClean="0">
                <a:cs typeface="Arial" pitchFamily="34" charset="0"/>
              </a:rPr>
              <a:t>All health insurance plans in the Marketplace present their price and benefit information in simple terms you can understand</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14</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99143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51">
              <a:spcBef>
                <a:spcPts val="610"/>
              </a:spcBef>
              <a:defRPr/>
            </a:pPr>
            <a:r>
              <a:rPr lang="en-US" dirty="0" smtClean="0"/>
              <a:t>The Marketplace</a:t>
            </a:r>
            <a:r>
              <a:rPr lang="en-US" baseline="0" dirty="0" smtClean="0"/>
              <a:t> </a:t>
            </a:r>
            <a:r>
              <a:rPr lang="en-US" dirty="0" smtClean="0"/>
              <a:t>is for individuals and small employers to directly compare certain competitive private health insurance options, known as Qualified Health Plans, on the basis of price, quality, and other factors. This presentation only focuses on coverage for individuals and not on small businesses. </a:t>
            </a:r>
          </a:p>
          <a:p>
            <a:pPr defTabSz="931451">
              <a:spcBef>
                <a:spcPts val="610"/>
              </a:spcBef>
              <a:defRPr/>
            </a:pPr>
            <a:r>
              <a:rPr lang="en-US" dirty="0" smtClean="0"/>
              <a:t>The Marketplace, which will become fully operational by January 1, 2014, will help enhance competition in the health insurance market, improve choice of affordable health insurance, and give small businesses similar options as large businesses.</a:t>
            </a:r>
          </a:p>
          <a:p>
            <a:r>
              <a:rPr lang="en-US" dirty="0" smtClean="0"/>
              <a:t>When key parts of the health care law take effect, there’ll be a new way to buy health insurance: the Health Insurance Marketplace.</a:t>
            </a:r>
          </a:p>
          <a:p>
            <a:pPr marL="350810" lvl="1" indent="-228581">
              <a:buFont typeface="Wingdings" pitchFamily="2" charset="2"/>
              <a:buChar char="§"/>
            </a:pPr>
            <a:r>
              <a:rPr lang="en-US" dirty="0" smtClean="0">
                <a:latin typeface="Calibri" pitchFamily="34" charset="0"/>
                <a:cs typeface="Calibri" pitchFamily="34" charset="0"/>
              </a:rPr>
              <a:t>Enrollment starts October 1, 2013</a:t>
            </a:r>
          </a:p>
          <a:p>
            <a:pPr marL="350810" lvl="1" indent="-228581">
              <a:buFont typeface="Wingdings" pitchFamily="2" charset="2"/>
              <a:buChar char="§"/>
            </a:pPr>
            <a:r>
              <a:rPr lang="en-US" dirty="0" smtClean="0">
                <a:latin typeface="Calibri" pitchFamily="34" charset="0"/>
                <a:cs typeface="Calibri" pitchFamily="34" charset="0"/>
              </a:rPr>
              <a:t>Coverage begins January 2014</a:t>
            </a:r>
          </a:p>
          <a:p>
            <a:pPr marL="350810" lvl="1" indent="-228581"/>
            <a:endParaRPr lang="en-US" dirty="0"/>
          </a:p>
        </p:txBody>
      </p:sp>
      <p:sp>
        <p:nvSpPr>
          <p:cNvPr id="4" name="Date Placeholder 3"/>
          <p:cNvSpPr>
            <a:spLocks noGrp="1"/>
          </p:cNvSpPr>
          <p:nvPr>
            <p:ph type="dt" idx="10"/>
          </p:nvPr>
        </p:nvSpPr>
        <p:spPr/>
        <p:txBody>
          <a:bodyPr/>
          <a:lstStyle/>
          <a:p>
            <a:r>
              <a:rPr lang="en-US" dirty="0" smtClean="0"/>
              <a:t>05/15/2013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16</a:t>
            </a:fld>
            <a:endParaRPr lang="en-US" dirty="0"/>
          </a:p>
        </p:txBody>
      </p:sp>
      <p:sp>
        <p:nvSpPr>
          <p:cNvPr id="7" name="Footer Placeholder 4"/>
          <p:cNvSpPr>
            <a:spLocks noGrp="1"/>
          </p:cNvSpPr>
          <p:nvPr>
            <p:ph type="ftr" sz="quarter" idx="4"/>
          </p:nvPr>
        </p:nvSpPr>
        <p:spPr>
          <a:xfrm>
            <a:off x="0" y="8829966"/>
            <a:ext cx="3037840" cy="464820"/>
          </a:xfrm>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91108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7" indent="-171437">
              <a:buFont typeface="Wingdings" pitchFamily="2" charset="2"/>
              <a:buChar char="§"/>
            </a:pPr>
            <a:r>
              <a:rPr lang="en-US" dirty="0" smtClean="0"/>
              <a:t>Marketplace initial open enrollment period starts October 1, 2013 and ends March 31, 2014</a:t>
            </a:r>
          </a:p>
          <a:p>
            <a:pPr marL="171437" indent="-171437">
              <a:buFont typeface="Wingdings" pitchFamily="2" charset="2"/>
              <a:buChar char="§"/>
            </a:pPr>
            <a:r>
              <a:rPr lang="en-US" dirty="0" smtClean="0"/>
              <a:t>Marketplace eligibility requires consumers to</a:t>
            </a:r>
          </a:p>
          <a:p>
            <a:pPr marL="352398" lvl="1" indent="-171437">
              <a:buFont typeface="Arial" pitchFamily="34" charset="0"/>
              <a:buChar char="•"/>
            </a:pPr>
            <a:r>
              <a:rPr lang="en-US" dirty="0" smtClean="0"/>
              <a:t>Live in its service area, and</a:t>
            </a:r>
          </a:p>
          <a:p>
            <a:pPr marL="352398" lvl="1" indent="-171437">
              <a:buFont typeface="Arial" pitchFamily="34" charset="0"/>
              <a:buChar char="•"/>
            </a:pPr>
            <a:r>
              <a:rPr lang="en-US" dirty="0" smtClean="0"/>
              <a:t>Be a U.S. citizen or national, or</a:t>
            </a:r>
          </a:p>
          <a:p>
            <a:pPr marL="352398" lvl="1" indent="-171437">
              <a:buFont typeface="Arial" pitchFamily="34" charset="0"/>
              <a:buChar char="•"/>
            </a:pPr>
            <a:r>
              <a:rPr lang="en-US" dirty="0" smtClean="0"/>
              <a:t>Be a non-citizen who is lawfully present in the U.S. for the entire period for which enrollment is sought</a:t>
            </a:r>
          </a:p>
          <a:p>
            <a:pPr marL="352398" lvl="1" indent="-171437">
              <a:buFont typeface="Arial" pitchFamily="34" charset="0"/>
              <a:buChar char="•"/>
            </a:pPr>
            <a:r>
              <a:rPr lang="en-US" dirty="0" smtClean="0"/>
              <a:t>Not be incarcerated</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17</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2443630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Helps enhance competition </a:t>
            </a:r>
            <a:r>
              <a:rPr lang="en-US" dirty="0" smtClean="0"/>
              <a:t>in the health insurance market</a:t>
            </a:r>
          </a:p>
          <a:p>
            <a:r>
              <a:rPr lang="en-US" b="1" dirty="0" smtClean="0"/>
              <a:t>Increases Affordability</a:t>
            </a:r>
            <a:r>
              <a:rPr lang="en-US" dirty="0" smtClean="0"/>
              <a:t> through premium tax credits, cost sharing reductions, or public insurance programs</a:t>
            </a:r>
            <a:endParaRPr lang="en-US" b="1" dirty="0" smtClean="0"/>
          </a:p>
          <a:p>
            <a:r>
              <a:rPr lang="en-US" b="1" dirty="0" smtClean="0"/>
              <a:t>Ensures Quality </a:t>
            </a:r>
            <a:r>
              <a:rPr lang="en-US" dirty="0" smtClean="0"/>
              <a:t>though QHPs that must meet basic standards, including quality standards, consumer protections, and access to an adequate range of clinicians</a:t>
            </a:r>
            <a:endParaRPr lang="en-US" b="1" dirty="0" smtClean="0"/>
          </a:p>
          <a:p>
            <a:r>
              <a:rPr lang="en-US" b="1" dirty="0" smtClean="0"/>
              <a:t>Makes Costs Clear</a:t>
            </a:r>
            <a:r>
              <a:rPr lang="en-US" dirty="0" smtClean="0"/>
              <a:t> by providing information about prices and benefits in simple terms consumers can understand, so they don’t have to guess about costs</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18</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3106630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Care Law provides for the establishment of an Essential Health Benefit (EHB) package that includes coverage of EHBs (as defined by the Secretary of the Department of Health and Human Services (the Secretary)). The law directs that EHBs be equal in scope to the benefits covered by a typical employer plan and cover at least the following 10 general categories:</a:t>
            </a:r>
          </a:p>
          <a:p>
            <a:pPr marL="230034" indent="-230034">
              <a:buFont typeface="+mj-lt"/>
              <a:buAutoNum type="arabicPeriod"/>
            </a:pPr>
            <a:r>
              <a:rPr lang="en-US" dirty="0"/>
              <a:t>Ambulatory patient services</a:t>
            </a:r>
          </a:p>
          <a:p>
            <a:pPr marL="230034" indent="-230034">
              <a:buFont typeface="+mj-lt"/>
              <a:buAutoNum type="arabicPeriod"/>
            </a:pPr>
            <a:r>
              <a:rPr lang="en-US" dirty="0"/>
              <a:t>Emergency services</a:t>
            </a:r>
          </a:p>
          <a:p>
            <a:pPr marL="230034" indent="-230034">
              <a:buFont typeface="+mj-lt"/>
              <a:buAutoNum type="arabicPeriod"/>
            </a:pPr>
            <a:r>
              <a:rPr lang="en-US" dirty="0"/>
              <a:t>Hospitalization</a:t>
            </a:r>
          </a:p>
          <a:p>
            <a:pPr marL="230034" indent="-230034">
              <a:buFont typeface="+mj-lt"/>
              <a:buAutoNum type="arabicPeriod"/>
            </a:pPr>
            <a:r>
              <a:rPr lang="en-US" dirty="0"/>
              <a:t>Maternity and newborn care</a:t>
            </a:r>
          </a:p>
          <a:p>
            <a:pPr marL="230034" indent="-230034">
              <a:buFont typeface="+mj-lt"/>
              <a:buAutoNum type="arabicPeriod"/>
            </a:pPr>
            <a:r>
              <a:rPr lang="en-US" dirty="0"/>
              <a:t>Mental health and substance use disorder services, including behavioral health treatment</a:t>
            </a:r>
          </a:p>
          <a:p>
            <a:pPr marL="230034" indent="-230034">
              <a:buFont typeface="+mj-lt"/>
              <a:buAutoNum type="arabicPeriod" startAt="6"/>
            </a:pPr>
            <a:r>
              <a:rPr lang="en-US" dirty="0"/>
              <a:t>Prescription drugs</a:t>
            </a:r>
          </a:p>
          <a:p>
            <a:pPr marL="230034" indent="-230034">
              <a:buFont typeface="+mj-lt"/>
              <a:buAutoNum type="arabicPeriod" startAt="6"/>
            </a:pPr>
            <a:r>
              <a:rPr lang="en-US" dirty="0"/>
              <a:t>Rehabilitative and habilitative services and devices</a:t>
            </a:r>
          </a:p>
          <a:p>
            <a:pPr marL="230034" indent="-230034">
              <a:buFont typeface="+mj-lt"/>
              <a:buAutoNum type="arabicPeriod" startAt="6"/>
            </a:pPr>
            <a:r>
              <a:rPr lang="en-US" dirty="0"/>
              <a:t>Laboratory services</a:t>
            </a:r>
          </a:p>
          <a:p>
            <a:pPr marL="230034" indent="-230034">
              <a:buFont typeface="+mj-lt"/>
              <a:buAutoNum type="arabicPeriod" startAt="6"/>
            </a:pPr>
            <a:r>
              <a:rPr lang="en-US" dirty="0"/>
              <a:t>Preventive and wellness services and chronic disease management</a:t>
            </a:r>
          </a:p>
          <a:p>
            <a:pPr marL="230034" indent="-230034">
              <a:buFont typeface="+mj-lt"/>
              <a:buAutoNum type="arabicPeriod" startAt="6"/>
            </a:pPr>
            <a:r>
              <a:rPr lang="en-US" dirty="0"/>
              <a:t>Pediatric services, including oral and vision </a:t>
            </a:r>
            <a:r>
              <a:rPr lang="en-US" dirty="0" smtClean="0"/>
              <a:t>care </a:t>
            </a:r>
            <a:endParaRPr lang="en-US" dirty="0"/>
          </a:p>
          <a:p>
            <a:pPr marL="175720" indent="-175720">
              <a:buFont typeface="Times New Roman" pitchFamily="18" charset="0"/>
              <a:buChar char="–"/>
            </a:pPr>
            <a:endParaRPr lang="en-US" dirty="0"/>
          </a:p>
          <a:p>
            <a:pPr marL="230034" indent="-230034">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E383EAA7-1125-4C4D-9850-00C37E7661D5}" type="slidenum">
              <a:rPr lang="en-US" smtClean="0"/>
              <a:pPr/>
              <a:t>19</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761946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7" indent="-171437">
              <a:buFont typeface="Wingdings" pitchFamily="2" charset="2"/>
              <a:buChar char="§"/>
            </a:pPr>
            <a:r>
              <a:rPr lang="en-US" dirty="0" smtClean="0"/>
              <a:t>Who is eligible</a:t>
            </a:r>
          </a:p>
          <a:p>
            <a:pPr marL="400018" lvl="1" indent="-228581">
              <a:buFont typeface="Arial" pitchFamily="34" charset="0"/>
              <a:buChar char="•"/>
            </a:pPr>
            <a:r>
              <a:rPr lang="en-US" dirty="0" smtClean="0"/>
              <a:t>Young adults under 30 years of age</a:t>
            </a:r>
          </a:p>
          <a:p>
            <a:pPr marL="400018" lvl="1" indent="-228581">
              <a:buFont typeface="Arial" pitchFamily="34" charset="0"/>
              <a:buChar char="•"/>
            </a:pPr>
            <a:r>
              <a:rPr lang="en-US" dirty="0" smtClean="0"/>
              <a:t>Those who can not afford coverage and obtain a hardship waiver from the Marketplace</a:t>
            </a:r>
          </a:p>
          <a:p>
            <a:pPr marL="171437" indent="-171437">
              <a:buFont typeface="Wingdings" pitchFamily="2" charset="2"/>
              <a:buChar char="§"/>
            </a:pPr>
            <a:r>
              <a:rPr lang="en-US" dirty="0" smtClean="0"/>
              <a:t>What is catastrophic coverage?</a:t>
            </a:r>
          </a:p>
          <a:p>
            <a:pPr marL="400018" lvl="1" indent="-228581">
              <a:buFont typeface="Arial" pitchFamily="34" charset="0"/>
              <a:buChar char="•"/>
            </a:pPr>
            <a:r>
              <a:rPr lang="en-US" dirty="0" smtClean="0"/>
              <a:t>Plans with high-deductibles and lower premiums</a:t>
            </a:r>
          </a:p>
          <a:p>
            <a:pPr marL="400018" lvl="1" indent="-228581">
              <a:buFont typeface="Arial" pitchFamily="34" charset="0"/>
              <a:buChar char="•"/>
            </a:pPr>
            <a:r>
              <a:rPr lang="en-US" dirty="0" smtClean="0"/>
              <a:t>Includes coverage of 3 primary care visits and preventive services with no out-of-pocket costs</a:t>
            </a:r>
          </a:p>
          <a:p>
            <a:pPr marL="400018" lvl="1" indent="-228581">
              <a:buFont typeface="Arial" pitchFamily="34" charset="0"/>
              <a:buChar char="•"/>
            </a:pPr>
            <a:r>
              <a:rPr lang="en-US" dirty="0" smtClean="0"/>
              <a:t>Protects consumers from high out-of-pocket costs</a:t>
            </a:r>
          </a:p>
          <a:p>
            <a:pPr marL="400018" indent="-22858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20</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227604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22620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lvl="1" defTabSz="913143">
              <a:defRPr/>
            </a:pPr>
            <a:r>
              <a:rPr lang="en-US" dirty="0">
                <a:solidFill>
                  <a:prstClr val="black"/>
                </a:solidFill>
                <a:latin typeface="Calibri" pitchFamily="34" charset="0"/>
                <a:cs typeface="Calibri" pitchFamily="34" charset="0"/>
              </a:rPr>
              <a:t>The new premium discount available through the Marketplace lets you reduce your costs right away. People who qualify can take the premium discount in the form of advance payments to lower their monthly Marketplace health plan premiums starting in 2014, which can help make insurance more affordable. A</a:t>
            </a:r>
            <a:r>
              <a:rPr lang="en-US" dirty="0"/>
              <a:t> payment will go directly to the insurance company. When you apply, you will provide your household income, identification to show that you are in the U.S. legally and other information. The premium discount is generally available to individuals and families with incomes between 100% and 400% of the Federal Poverty Level ($23,550 – $94,200 for a family of four in 2013) who do not have access to certain other types of minimum essential coverage, which will make coverage much more affordable for the middle class. The Congressional Budget Office estimates that when the Affordable Care Act is fully phased in, the premium tax credit will help 20 million Americans afford health insurance. </a:t>
            </a:r>
          </a:p>
          <a:p>
            <a:r>
              <a:rPr lang="en-US" dirty="0"/>
              <a:t>To be eligible for cost-sharing reductions, you must have a household income that is less than or equal to 250% of the Federal Poverty Level (FPL) which is $58,875 annually for a family of four in 2013; meet the requirements to enroll in a health plan through the Marketplace and receive the premium discount; and enroll in a silver-level plan through the Marketplace. </a:t>
            </a:r>
          </a:p>
          <a:p>
            <a:pPr defTabSz="913143">
              <a:defRPr/>
            </a:pPr>
            <a:r>
              <a:rPr lang="en-US" dirty="0"/>
              <a:t>Certain American Indians and Alaska Natives who purchase health insurance through the Marketplace do not have to pay co-pays or other cost sharing if their income is under 300 percent of the Federal poverty level, which is roughly $70,650 for a family of four in 2013 ($88,320 in Alaska).</a:t>
            </a:r>
          </a:p>
          <a:p>
            <a:endParaRPr lang="en-US" sz="1100" dirty="0"/>
          </a:p>
          <a:p>
            <a:endParaRPr lang="en-US" sz="1100" dirty="0"/>
          </a:p>
          <a:p>
            <a:endParaRPr lang="en-US" sz="1100" dirty="0"/>
          </a:p>
          <a:p>
            <a:endParaRPr lang="en-US" sz="1100" dirty="0"/>
          </a:p>
        </p:txBody>
      </p:sp>
      <p:sp>
        <p:nvSpPr>
          <p:cNvPr id="4" name="Footer Placeholder 3"/>
          <p:cNvSpPr>
            <a:spLocks noGrp="1"/>
          </p:cNvSpPr>
          <p:nvPr>
            <p:ph type="ftr" sz="quarter" idx="10"/>
          </p:nvPr>
        </p:nvSpPr>
        <p:spPr/>
        <p:txBody>
          <a:bodyPr/>
          <a:lstStyle/>
          <a:p>
            <a:r>
              <a:rPr lang="en-US" dirty="0" smtClean="0"/>
              <a:t>Health Insurance Marketplace 101</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21</a:t>
            </a:fld>
            <a:endParaRPr lang="en-US" dirty="0"/>
          </a:p>
        </p:txBody>
      </p:sp>
      <p:sp>
        <p:nvSpPr>
          <p:cNvPr id="6" name="Date Placeholder 5"/>
          <p:cNvSpPr>
            <a:spLocks noGrp="1"/>
          </p:cNvSpPr>
          <p:nvPr>
            <p:ph type="dt" idx="12"/>
          </p:nvPr>
        </p:nvSpPr>
        <p:spPr/>
        <p:txBody>
          <a:bodyPr/>
          <a:lstStyle/>
          <a:p>
            <a:r>
              <a:rPr lang="en-US" dirty="0" smtClean="0"/>
              <a:t>05/15/2013</a:t>
            </a:r>
            <a:endParaRPr lang="en-US" dirty="0"/>
          </a:p>
        </p:txBody>
      </p:sp>
    </p:spTree>
    <p:extLst>
      <p:ext uri="{BB962C8B-B14F-4D97-AF65-F5344CB8AC3E}">
        <p14:creationId xmlns:p14="http://schemas.microsoft.com/office/powerpoint/2010/main" val="318237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itchFamily="34" charset="0"/>
              </a:rPr>
              <a:t>1. It’s an easier way to shop for health insurance </a:t>
            </a:r>
          </a:p>
          <a:p>
            <a:pPr marL="347635" lvl="1" indent="-173024">
              <a:buFont typeface="Wingdings" pitchFamily="2" charset="2"/>
              <a:buChar char="§"/>
            </a:pPr>
            <a:r>
              <a:rPr lang="en-US" dirty="0" smtClean="0">
                <a:cs typeface="Arial" pitchFamily="34" charset="0"/>
              </a:rPr>
              <a:t>Simplifies the search for health insurance </a:t>
            </a:r>
          </a:p>
          <a:p>
            <a:pPr marL="347635" lvl="1" indent="-173024">
              <a:buFont typeface="Wingdings" pitchFamily="2" charset="2"/>
              <a:buChar char="§"/>
            </a:pPr>
            <a:r>
              <a:rPr lang="en-US" dirty="0" smtClean="0">
                <a:cs typeface="Arial" pitchFamily="34" charset="0"/>
              </a:rPr>
              <a:t>All options in one place</a:t>
            </a:r>
          </a:p>
          <a:p>
            <a:pPr marL="347635" lvl="1" indent="-173024">
              <a:buFont typeface="Wingdings" pitchFamily="2" charset="2"/>
              <a:buChar char="§"/>
            </a:pPr>
            <a:r>
              <a:rPr lang="en-US" dirty="0" smtClean="0">
                <a:cs typeface="Arial" pitchFamily="34" charset="0"/>
              </a:rPr>
              <a:t>One application, one time, and an individual or family can explore every qualified insurance plan in the area</a:t>
            </a:r>
          </a:p>
          <a:p>
            <a:r>
              <a:rPr lang="en-US" dirty="0" smtClean="0">
                <a:cs typeface="Arial" pitchFamily="34" charset="0"/>
              </a:rPr>
              <a:t>2. Most people will be able to get a break on costs</a:t>
            </a:r>
          </a:p>
          <a:p>
            <a:pPr marL="352398" lvl="1" indent="-177785">
              <a:buFont typeface="Wingdings" pitchFamily="2" charset="2"/>
              <a:buChar char="§"/>
            </a:pPr>
            <a:r>
              <a:rPr lang="en-US" dirty="0" smtClean="0">
                <a:cs typeface="Arial" pitchFamily="34" charset="0"/>
              </a:rPr>
              <a:t>90% of people who are currently uninsured will qualify for discounted or free health insurance</a:t>
            </a:r>
            <a:r>
              <a:rPr lang="en-US" b="1" dirty="0" smtClean="0">
                <a:cs typeface="Arial" pitchFamily="34" charset="0"/>
              </a:rPr>
              <a:t>	</a:t>
            </a:r>
          </a:p>
          <a:p>
            <a:r>
              <a:rPr lang="en-US" dirty="0" smtClean="0">
                <a:cs typeface="Arial" pitchFamily="34" charset="0"/>
              </a:rPr>
              <a:t>3. Clear options with apples-to-apples comparisons</a:t>
            </a:r>
            <a:endParaRPr lang="en-US" b="1" dirty="0" smtClean="0">
              <a:cs typeface="Arial" pitchFamily="34" charset="0"/>
            </a:endParaRPr>
          </a:p>
          <a:p>
            <a:pPr marL="352398" lvl="1" indent="-177785">
              <a:buFont typeface="Wingdings" pitchFamily="2" charset="2"/>
              <a:buChar char="§"/>
            </a:pPr>
            <a:r>
              <a:rPr lang="en-US" dirty="0" smtClean="0">
                <a:cs typeface="Arial" pitchFamily="34" charset="0"/>
              </a:rPr>
              <a:t>All health insurance plans in the Marketplace present their price and benefit information in simple terms you can understand</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22</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991435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itchFamily="34" charset="0"/>
              </a:rPr>
              <a:t>1. It’s an easier way to shop for health insurance </a:t>
            </a:r>
          </a:p>
          <a:p>
            <a:pPr marL="347635" lvl="1" indent="-173024">
              <a:buFont typeface="Wingdings" pitchFamily="2" charset="2"/>
              <a:buChar char="§"/>
            </a:pPr>
            <a:r>
              <a:rPr lang="en-US" dirty="0" smtClean="0">
                <a:cs typeface="Arial" pitchFamily="34" charset="0"/>
              </a:rPr>
              <a:t>Simplifies the search for health insurance </a:t>
            </a:r>
          </a:p>
          <a:p>
            <a:pPr marL="347635" lvl="1" indent="-173024">
              <a:buFont typeface="Wingdings" pitchFamily="2" charset="2"/>
              <a:buChar char="§"/>
            </a:pPr>
            <a:r>
              <a:rPr lang="en-US" dirty="0" smtClean="0">
                <a:cs typeface="Arial" pitchFamily="34" charset="0"/>
              </a:rPr>
              <a:t>All options in one place</a:t>
            </a:r>
          </a:p>
          <a:p>
            <a:pPr marL="347635" lvl="1" indent="-173024">
              <a:buFont typeface="Wingdings" pitchFamily="2" charset="2"/>
              <a:buChar char="§"/>
            </a:pPr>
            <a:r>
              <a:rPr lang="en-US" dirty="0" smtClean="0">
                <a:cs typeface="Arial" pitchFamily="34" charset="0"/>
              </a:rPr>
              <a:t>One application, one time, and an individual or family can explore every qualified insurance plan in the area</a:t>
            </a:r>
          </a:p>
          <a:p>
            <a:r>
              <a:rPr lang="en-US" dirty="0" smtClean="0">
                <a:cs typeface="Arial" pitchFamily="34" charset="0"/>
              </a:rPr>
              <a:t>2. Most people will be able to get a break on costs</a:t>
            </a:r>
          </a:p>
          <a:p>
            <a:pPr marL="352398" lvl="1" indent="-177785">
              <a:buFont typeface="Wingdings" pitchFamily="2" charset="2"/>
              <a:buChar char="§"/>
            </a:pPr>
            <a:r>
              <a:rPr lang="en-US" dirty="0" smtClean="0">
                <a:cs typeface="Arial" pitchFamily="34" charset="0"/>
              </a:rPr>
              <a:t>90% of people who are currently uninsured will qualify for discounted or free health insurance</a:t>
            </a:r>
            <a:r>
              <a:rPr lang="en-US" b="1" dirty="0" smtClean="0">
                <a:cs typeface="Arial" pitchFamily="34" charset="0"/>
              </a:rPr>
              <a:t>	</a:t>
            </a:r>
          </a:p>
          <a:p>
            <a:r>
              <a:rPr lang="en-US" dirty="0" smtClean="0">
                <a:cs typeface="Arial" pitchFamily="34" charset="0"/>
              </a:rPr>
              <a:t>3. Clear options with apples-to-apples comparisons</a:t>
            </a:r>
            <a:endParaRPr lang="en-US" b="1" dirty="0" smtClean="0">
              <a:cs typeface="Arial" pitchFamily="34" charset="0"/>
            </a:endParaRPr>
          </a:p>
          <a:p>
            <a:pPr marL="352398" lvl="1" indent="-177785">
              <a:buFont typeface="Wingdings" pitchFamily="2" charset="2"/>
              <a:buChar char="§"/>
            </a:pPr>
            <a:r>
              <a:rPr lang="en-US" dirty="0" smtClean="0">
                <a:cs typeface="Arial" pitchFamily="34" charset="0"/>
              </a:rPr>
              <a:t>All health insurance plans in the Marketplace present their price and benefit information in simple terms you can understand</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23</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991435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itchFamily="34" charset="0"/>
              </a:rPr>
              <a:t>1. It’s an easier way to shop for health insurance </a:t>
            </a:r>
          </a:p>
          <a:p>
            <a:pPr marL="347635" lvl="1" indent="-173024">
              <a:buFont typeface="Wingdings" pitchFamily="2" charset="2"/>
              <a:buChar char="§"/>
            </a:pPr>
            <a:r>
              <a:rPr lang="en-US" dirty="0" smtClean="0">
                <a:cs typeface="Arial" pitchFamily="34" charset="0"/>
              </a:rPr>
              <a:t>Simplifies the search for health insurance </a:t>
            </a:r>
          </a:p>
          <a:p>
            <a:pPr marL="347635" lvl="1" indent="-173024">
              <a:buFont typeface="Wingdings" pitchFamily="2" charset="2"/>
              <a:buChar char="§"/>
            </a:pPr>
            <a:r>
              <a:rPr lang="en-US" dirty="0" smtClean="0">
                <a:cs typeface="Arial" pitchFamily="34" charset="0"/>
              </a:rPr>
              <a:t>All options in one place</a:t>
            </a:r>
          </a:p>
          <a:p>
            <a:pPr marL="347635" lvl="1" indent="-173024">
              <a:buFont typeface="Wingdings" pitchFamily="2" charset="2"/>
              <a:buChar char="§"/>
            </a:pPr>
            <a:r>
              <a:rPr lang="en-US" dirty="0" smtClean="0">
                <a:cs typeface="Arial" pitchFamily="34" charset="0"/>
              </a:rPr>
              <a:t>One application, one time, and an individual or family can explore every qualified insurance plan in the area</a:t>
            </a:r>
          </a:p>
          <a:p>
            <a:r>
              <a:rPr lang="en-US" dirty="0" smtClean="0">
                <a:cs typeface="Arial" pitchFamily="34" charset="0"/>
              </a:rPr>
              <a:t>2. Most people will be able to get a break on costs</a:t>
            </a:r>
          </a:p>
          <a:p>
            <a:pPr marL="352398" lvl="1" indent="-177785">
              <a:buFont typeface="Wingdings" pitchFamily="2" charset="2"/>
              <a:buChar char="§"/>
            </a:pPr>
            <a:r>
              <a:rPr lang="en-US" dirty="0" smtClean="0">
                <a:cs typeface="Arial" pitchFamily="34" charset="0"/>
              </a:rPr>
              <a:t>90% of people who are currently uninsured will qualify for discounted or free health insurance</a:t>
            </a:r>
            <a:r>
              <a:rPr lang="en-US" b="1" dirty="0" smtClean="0">
                <a:cs typeface="Arial" pitchFamily="34" charset="0"/>
              </a:rPr>
              <a:t>	</a:t>
            </a:r>
          </a:p>
          <a:p>
            <a:r>
              <a:rPr lang="en-US" dirty="0" smtClean="0">
                <a:cs typeface="Arial" pitchFamily="34" charset="0"/>
              </a:rPr>
              <a:t>3. Clear options with apples-to-apples comparisons</a:t>
            </a:r>
            <a:endParaRPr lang="en-US" b="1" dirty="0" smtClean="0">
              <a:cs typeface="Arial" pitchFamily="34" charset="0"/>
            </a:endParaRPr>
          </a:p>
          <a:p>
            <a:pPr marL="352398" lvl="1" indent="-177785">
              <a:buFont typeface="Wingdings" pitchFamily="2" charset="2"/>
              <a:buChar char="§"/>
            </a:pPr>
            <a:r>
              <a:rPr lang="en-US" dirty="0" smtClean="0">
                <a:cs typeface="Arial" pitchFamily="34" charset="0"/>
              </a:rPr>
              <a:t>All health insurance plans in the Marketplace present their price and benefit information in simple terms you can understand</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24</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991435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7" indent="-171437">
              <a:lnSpc>
                <a:spcPct val="110000"/>
              </a:lnSpc>
              <a:spcBef>
                <a:spcPts val="600"/>
              </a:spcBef>
              <a:buFont typeface="Wingdings" pitchFamily="2" charset="2"/>
              <a:buChar char="§"/>
            </a:pPr>
            <a:r>
              <a:rPr lang="en-US" dirty="0" smtClean="0"/>
              <a:t>The Marketplace is a new way to find and buy health insurance</a:t>
            </a:r>
          </a:p>
          <a:p>
            <a:pPr marL="171437" indent="-171437">
              <a:lnSpc>
                <a:spcPct val="110000"/>
              </a:lnSpc>
              <a:spcBef>
                <a:spcPts val="600"/>
              </a:spcBef>
              <a:buFont typeface="Wingdings" pitchFamily="2" charset="2"/>
              <a:buChar char="§"/>
            </a:pPr>
            <a:r>
              <a:rPr lang="en-US" dirty="0" smtClean="0"/>
              <a:t>Individuals and small businesses can shop for health insurance that fits their budget</a:t>
            </a:r>
          </a:p>
          <a:p>
            <a:pPr marL="171437" indent="-171437">
              <a:lnSpc>
                <a:spcPct val="110000"/>
              </a:lnSpc>
              <a:spcBef>
                <a:spcPts val="600"/>
              </a:spcBef>
              <a:buFont typeface="Wingdings" pitchFamily="2" charset="2"/>
              <a:buChar char="§"/>
            </a:pPr>
            <a:r>
              <a:rPr lang="en-US" dirty="0" smtClean="0"/>
              <a:t>States have flexibility to establish their own Marketplace</a:t>
            </a:r>
          </a:p>
          <a:p>
            <a:pPr marL="171437" indent="-171437">
              <a:lnSpc>
                <a:spcPct val="110000"/>
              </a:lnSpc>
              <a:spcBef>
                <a:spcPts val="600"/>
              </a:spcBef>
              <a:buFont typeface="Wingdings" pitchFamily="2" charset="2"/>
              <a:buChar char="§"/>
            </a:pPr>
            <a:r>
              <a:rPr lang="en-US" dirty="0" smtClean="0"/>
              <a:t>There is financial help for working families and other people with limited income</a:t>
            </a:r>
          </a:p>
          <a:p>
            <a:pPr marL="171437" indent="-171437">
              <a:lnSpc>
                <a:spcPct val="110000"/>
              </a:lnSpc>
              <a:spcBef>
                <a:spcPts val="600"/>
              </a:spcBef>
              <a:buFont typeface="Wingdings" pitchFamily="2" charset="2"/>
              <a:buChar char="§"/>
            </a:pPr>
            <a:r>
              <a:rPr lang="en-US" dirty="0" smtClean="0"/>
              <a:t>There is assistance available to help consumers get the best coverage for their needs</a:t>
            </a:r>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25</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0801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a:t>Need more information about the </a:t>
            </a:r>
            <a:r>
              <a:rPr lang="en-US" b="1" dirty="0" smtClean="0"/>
              <a:t>Health </a:t>
            </a:r>
            <a:r>
              <a:rPr lang="en-US" b="1" dirty="0"/>
              <a:t>Insurance Marketplace?</a:t>
            </a:r>
          </a:p>
          <a:p>
            <a:r>
              <a:rPr lang="en-US" dirty="0"/>
              <a:t>Sign up to get email and text alerts at signup.healthcare.gov</a:t>
            </a:r>
          </a:p>
          <a:p>
            <a:r>
              <a:rPr lang="en-US" dirty="0"/>
              <a:t>Updates and resources for partner organizations are available at </a:t>
            </a:r>
            <a:r>
              <a:rPr lang="en-US" dirty="0" smtClean="0"/>
              <a:t>Marketplace.cms.gov/</a:t>
            </a:r>
            <a:endParaRPr lang="en-US" dirty="0"/>
          </a:p>
          <a:p>
            <a:r>
              <a:rPr lang="en-US" dirty="0"/>
              <a:t>Like us on Facebook and follow us on Twitter!</a:t>
            </a:r>
          </a:p>
          <a:p>
            <a:endParaRPr lang="en-US" dirty="0"/>
          </a:p>
        </p:txBody>
      </p:sp>
      <p:sp>
        <p:nvSpPr>
          <p:cNvPr id="4" name="Date Placeholder 3"/>
          <p:cNvSpPr>
            <a:spLocks noGrp="1"/>
          </p:cNvSpPr>
          <p:nvPr>
            <p:ph type="dt" idx="10"/>
          </p:nvPr>
        </p:nvSpPr>
        <p:spPr/>
        <p:txBody>
          <a:bodyPr/>
          <a:lstStyle/>
          <a:p>
            <a:r>
              <a:rPr lang="en-US" dirty="0" smtClean="0"/>
              <a:t>05/15/2013</a:t>
            </a:r>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26</a:t>
            </a:fld>
            <a:endParaRPr lang="en-US" dirty="0"/>
          </a:p>
        </p:txBody>
      </p:sp>
      <p:sp>
        <p:nvSpPr>
          <p:cNvPr id="7" name="Footer Placeholder 4"/>
          <p:cNvSpPr>
            <a:spLocks noGrp="1"/>
          </p:cNvSpPr>
          <p:nvPr>
            <p:ph type="ftr" sz="quarter" idx="11"/>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55602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4989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0189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9510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0733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7923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highlight of some of the cost savings accomplished by the Affordable Care Act:</a:t>
            </a:r>
          </a:p>
          <a:p>
            <a:pPr marL="285727" indent="-285727">
              <a:buFont typeface="Arial" pitchFamily="34" charset="0"/>
              <a:buChar char="•"/>
            </a:pPr>
            <a:r>
              <a:rPr lang="en-US" dirty="0"/>
              <a:t>Slowest sustained national health spending growth in 50 years, with low growth continuing in 2012 for Medicare and Medicaid </a:t>
            </a:r>
          </a:p>
          <a:p>
            <a:pPr marL="285727" indent="-285727">
              <a:buFont typeface="Arial" pitchFamily="34" charset="0"/>
              <a:buChar char="•"/>
            </a:pPr>
            <a:r>
              <a:rPr lang="en-US" dirty="0"/>
              <a:t>$2.1 billion has been returned to consumers through medical loss ratio (80 / 20 rule) rebates and rate review in 2011 </a:t>
            </a:r>
          </a:p>
          <a:p>
            <a:pPr marL="285727" indent="-285727">
              <a:buFont typeface="Arial" pitchFamily="34" charset="0"/>
              <a:buChar char="•"/>
            </a:pPr>
            <a:r>
              <a:rPr lang="en-US" dirty="0"/>
              <a:t>Percent of double-digit rate increases fell from 75% in 2010 to 14% so far in 2013 </a:t>
            </a:r>
          </a:p>
          <a:p>
            <a:pPr marL="285727" indent="-285727">
              <a:buFont typeface="Arial" pitchFamily="34" charset="0"/>
              <a:buChar char="•"/>
            </a:pPr>
            <a:r>
              <a:rPr lang="en-US" dirty="0"/>
              <a:t>$4.2 billion was recovered in 2012 from anti-fraud efforts – a record high – for a total of nearly $15 billion over the last 4 years, double that of the previous  4 years</a:t>
            </a:r>
          </a:p>
          <a:p>
            <a:endParaRPr lang="en-US" dirty="0"/>
          </a:p>
          <a:p>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8</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90712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5E64BDDF-6235-4F77-BA63-72C44C840117}" type="slidenum">
              <a:rPr lang="en-US" smtClean="0"/>
              <a:pPr/>
              <a:t>9</a:t>
            </a:fld>
            <a:endParaRPr lang="en-US" dirty="0"/>
          </a:p>
        </p:txBody>
      </p:sp>
      <p:sp>
        <p:nvSpPr>
          <p:cNvPr id="5" name="Date Placeholder 4"/>
          <p:cNvSpPr>
            <a:spLocks noGrp="1"/>
          </p:cNvSpPr>
          <p:nvPr>
            <p:ph type="dt" idx="11"/>
          </p:nvPr>
        </p:nvSpPr>
        <p:spPr/>
        <p:txBody>
          <a:bodyPr/>
          <a:lstStyle/>
          <a:p>
            <a:r>
              <a:rPr lang="en-US" dirty="0" smtClean="0"/>
              <a:t>05/15/2013</a:t>
            </a:r>
            <a:endParaRPr lang="en-US" dirty="0"/>
          </a:p>
        </p:txBody>
      </p:sp>
      <p:sp>
        <p:nvSpPr>
          <p:cNvPr id="6" name="Footer Placeholder 5"/>
          <p:cNvSpPr>
            <a:spLocks noGrp="1"/>
          </p:cNvSpPr>
          <p:nvPr>
            <p:ph type="ftr" sz="quarter" idx="12"/>
          </p:nvPr>
        </p:nvSpPr>
        <p:spPr/>
        <p:txBody>
          <a:bodyPr/>
          <a:lstStyle/>
          <a:p>
            <a:r>
              <a:rPr lang="en-US" dirty="0" smtClean="0"/>
              <a:t>Health Insurance Marketplace 101</a:t>
            </a:r>
            <a:endParaRPr lang="en-US" dirty="0"/>
          </a:p>
        </p:txBody>
      </p:sp>
    </p:spTree>
    <p:extLst>
      <p:ext uri="{BB962C8B-B14F-4D97-AF65-F5344CB8AC3E}">
        <p14:creationId xmlns:p14="http://schemas.microsoft.com/office/powerpoint/2010/main" val="194379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hyperlink" Target="http://www.cms.gov/NationalMedicareTrainingProgra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295400"/>
            <a:ext cx="4419600" cy="1524000"/>
          </a:xfrm>
        </p:spPr>
        <p:txBody>
          <a:bodyPr anchor="t"/>
          <a:lstStyle>
            <a:lvl1pPr algn="l">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40328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41249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254" t="2107" r="1627"/>
          <a:stretch/>
        </p:blipFill>
        <p:spPr bwMode="auto">
          <a:xfrm>
            <a:off x="0" y="2438400"/>
            <a:ext cx="5453099"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33414035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rrowheads="1"/>
          </p:cNvPicPr>
          <p:nvPr/>
        </p:nvPicPr>
        <p:blipFill>
          <a:blip r:embed="rId2" cstate="print">
            <a:extLst>
              <a:ext uri="{28A0092B-C50C-407E-A947-70E740481C1C}">
                <a14:useLocalDpi xmlns:a14="http://schemas.microsoft.com/office/drawing/2010/main" val="0"/>
              </a:ext>
            </a:extLst>
          </a:blip>
          <a:srcRect l="6001" t="-2543" b="2543"/>
          <a:stretch>
            <a:fillRect/>
          </a:stretch>
        </p:blipFill>
        <p:spPr bwMode="auto">
          <a:xfrm>
            <a:off x="-42630" y="2362200"/>
            <a:ext cx="530043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3141330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705974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srsplayingcardlores.jpg"/>
          <p:cNvPicPr>
            <a:picLocks/>
          </p:cNvPicPr>
          <p:nvPr/>
        </p:nvPicPr>
        <p:blipFill>
          <a:blip r:embed="rId2" cstate="print">
            <a:extLst>
              <a:ext uri="{28A0092B-C50C-407E-A947-70E740481C1C}">
                <a14:useLocalDpi xmlns:a14="http://schemas.microsoft.com/office/drawing/2010/main" val="0"/>
              </a:ext>
            </a:extLst>
          </a:blip>
          <a:srcRect r="3731"/>
          <a:stretch>
            <a:fillRect/>
          </a:stretch>
        </p:blipFill>
        <p:spPr>
          <a:xfrm>
            <a:off x="-53301" y="2514600"/>
            <a:ext cx="5406353"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pic>
        <p:nvPicPr>
          <p:cNvPr id="9" name="Picture 8"/>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73613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3031148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3458673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0231552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3202" b="3456"/>
          <a:stretch/>
        </p:blipFill>
        <p:spPr>
          <a:xfrm>
            <a:off x="-76201" y="2286000"/>
            <a:ext cx="4871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5256185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3440194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656C9915-E69A-4622-84F1-218EFB8A83FB}" type="datetime1">
              <a:rPr lang="en-US" smtClean="0"/>
              <a:pPr/>
              <a:t>8/9/2013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The Health Insurance Marketplace 101 </a:t>
            </a:r>
            <a:endParaRPr lang="en-US" dirty="0"/>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18344740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5266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4F753-8552-455C-8448-6D0F6775D7EA}" type="datetime1">
              <a:rPr lang="en-US" smtClean="0"/>
              <a:pPr/>
              <a:t>8/9/2013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Health Insurance Marketplace 101 </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1150543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600200"/>
            <a:ext cx="8229600" cy="4525963"/>
          </a:xfrm>
        </p:spPr>
        <p:txBody>
          <a:bodyPr/>
          <a:lstStyle>
            <a:lvl1pPr>
              <a:spcBef>
                <a:spcPts val="5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Placeholder 1"/>
          <p:cNvSpPr>
            <a:spLocks noGrp="1"/>
          </p:cNvSpPr>
          <p:nvPr>
            <p:ph type="title"/>
          </p:nvPr>
        </p:nvSpPr>
        <p:spPr>
          <a:xfrm>
            <a:off x="457200" y="76200"/>
            <a:ext cx="8229600" cy="1096962"/>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dirty="0">
                <a:solidFill>
                  <a:schemeClr val="tx1"/>
                </a:solidFill>
              </a:defRPr>
            </a:lvl1pPr>
          </a:lstStyle>
          <a:p>
            <a:fld id="{F59E6CD6-8345-494D-A372-F137326D2549}" type="datetime1">
              <a:rPr lang="en-US" smtClean="0"/>
              <a:pPr/>
              <a:t>8/9/2013</a:t>
            </a:fld>
            <a:endParaRPr lang="en-US" dirty="0"/>
          </a:p>
        </p:txBody>
      </p:sp>
      <p:sp>
        <p:nvSpPr>
          <p:cNvPr id="5" name="Footer Placeholder 4"/>
          <p:cNvSpPr>
            <a:spLocks noGrp="1"/>
          </p:cNvSpPr>
          <p:nvPr>
            <p:ph type="ftr" sz="quarter" idx="11"/>
          </p:nvPr>
        </p:nvSpPr>
        <p:spPr/>
        <p:txBody>
          <a:bodyPr/>
          <a:lstStyle>
            <a:lvl1pPr>
              <a:defRPr dirty="0">
                <a:solidFill>
                  <a:schemeClr val="tx1"/>
                </a:solidFill>
              </a:defRPr>
            </a:lvl1pPr>
          </a:lstStyle>
          <a:p>
            <a:r>
              <a:rPr lang="en-US" dirty="0" smtClean="0"/>
              <a:t>The Health Insurance Marketplace 101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26639925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1"/>
          <p:cNvSpPr>
            <a:spLocks noGrp="1"/>
          </p:cNvSpPr>
          <p:nvPr>
            <p:ph type="title"/>
          </p:nvPr>
        </p:nvSpPr>
        <p:spPr>
          <a:xfrm>
            <a:off x="457200" y="274638"/>
            <a:ext cx="8229600" cy="1143000"/>
          </a:xfrm>
        </p:spPr>
        <p:txBody>
          <a:bodyPr>
            <a:normAutofit/>
          </a:bodyPr>
          <a:lstStyle>
            <a:lvl1pPr>
              <a:defRPr sz="3600" b="1">
                <a:solidFill>
                  <a:schemeClr val="bg1"/>
                </a:solidFill>
              </a:defRPr>
            </a:lvl1pPr>
          </a:lstStyle>
          <a:p>
            <a:r>
              <a:rPr lang="en-US" smtClean="0"/>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spcBef>
                <a:spcPts val="500"/>
              </a:spcBef>
              <a:defRPr>
                <a:solidFill>
                  <a:schemeClr val="bg1"/>
                </a:solidFill>
              </a:defRPr>
            </a:lvl1pPr>
            <a:lvl2pPr>
              <a:spcBef>
                <a:spcPts val="500"/>
              </a:spcBef>
              <a:defRPr>
                <a:solidFill>
                  <a:schemeClr val="bg1"/>
                </a:solidFill>
              </a:defRPr>
            </a:lvl2pPr>
            <a:lvl3pPr>
              <a:spcBef>
                <a:spcPts val="500"/>
              </a:spcBef>
              <a:defRPr>
                <a:solidFill>
                  <a:schemeClr val="bg1"/>
                </a:solidFill>
              </a:defRPr>
            </a:lvl3pPr>
            <a:lvl4pPr>
              <a:spcBef>
                <a:spcPts val="500"/>
              </a:spcBef>
              <a:defRPr>
                <a:solidFill>
                  <a:schemeClr val="bg1"/>
                </a:solidFill>
              </a:defRPr>
            </a:lvl4pPr>
            <a:lvl5pPr>
              <a:spcBef>
                <a:spcPts val="500"/>
              </a:spcBef>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dirty="0">
                <a:solidFill>
                  <a:schemeClr val="bg1"/>
                </a:solidFill>
              </a:defRPr>
            </a:lvl1pPr>
          </a:lstStyle>
          <a:p>
            <a:fld id="{FDA93DDD-1558-4B12-B738-16A90ED52C23}" type="datetime1">
              <a:rPr lang="en-US" smtClean="0"/>
              <a:pPr/>
              <a:t>8/9/2013</a:t>
            </a:fld>
            <a:endParaRPr lang="en-US" dirty="0"/>
          </a:p>
        </p:txBody>
      </p:sp>
      <p:sp>
        <p:nvSpPr>
          <p:cNvPr id="6" name="Footer Placeholder 4"/>
          <p:cNvSpPr>
            <a:spLocks noGrp="1"/>
          </p:cNvSpPr>
          <p:nvPr>
            <p:ph type="ftr" sz="quarter" idx="11"/>
          </p:nvPr>
        </p:nvSpPr>
        <p:spPr/>
        <p:txBody>
          <a:bodyPr/>
          <a:lstStyle>
            <a:lvl1pPr>
              <a:defRPr dirty="0">
                <a:solidFill>
                  <a:schemeClr val="bg1"/>
                </a:solidFill>
              </a:defRPr>
            </a:lvl1pPr>
          </a:lstStyle>
          <a:p>
            <a:r>
              <a:rPr lang="en-US" dirty="0" smtClean="0"/>
              <a:t>The Health Insurance Marketplace 101 </a:t>
            </a:r>
            <a:endParaRPr lang="en-US" dirty="0"/>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137411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762000" y="1371600"/>
            <a:ext cx="7696200" cy="4724400"/>
          </a:xfrm>
          <a:prstGeom prst="rect">
            <a:avLst/>
          </a:prstGeom>
          <a:noFill/>
          <a:ln w="9525">
            <a:noFill/>
            <a:miter lim="800000"/>
            <a:headEnd/>
            <a:tailEnd/>
          </a:ln>
        </p:spPr>
        <p:txBody>
          <a:bodyPr anchor="ctr"/>
          <a:lstStyle/>
          <a:p>
            <a:pPr algn="ctr" fontAlgn="auto">
              <a:spcBef>
                <a:spcPct val="20000"/>
              </a:spcBef>
              <a:spcAft>
                <a:spcPts val="0"/>
              </a:spcAft>
              <a:buFont typeface="Wingdings" pitchFamily="2" charset="2"/>
              <a:buNone/>
              <a:defRPr/>
            </a:pPr>
            <a:r>
              <a:rPr lang="en-US" sz="2700" dirty="0">
                <a:latin typeface="+mn-lt"/>
              </a:rPr>
              <a:t>This training module is provided by the</a:t>
            </a: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r>
              <a:rPr lang="en-US" sz="2700" dirty="0">
                <a:latin typeface="+mn-lt"/>
              </a:rPr>
              <a:t>For questions about training products, e-mail </a:t>
            </a:r>
            <a:r>
              <a:rPr lang="en-US" sz="2700" dirty="0">
                <a:latin typeface="+mn-lt"/>
                <a:hlinkClick r:id="rId3"/>
              </a:rPr>
              <a:t>NMTP@cms.hhs.gov</a:t>
            </a:r>
            <a:endParaRPr lang="en-US" sz="2700" b="1" dirty="0">
              <a:latin typeface="+mn-lt"/>
            </a:endParaRPr>
          </a:p>
          <a:p>
            <a:pPr algn="ctr" fontAlgn="auto">
              <a:spcBef>
                <a:spcPct val="20000"/>
              </a:spcBef>
              <a:spcAft>
                <a:spcPts val="0"/>
              </a:spcAft>
              <a:buFont typeface="Wingdings" pitchFamily="2" charset="2"/>
              <a:buNone/>
              <a:defRPr/>
            </a:pPr>
            <a:r>
              <a:rPr lang="en-US" sz="2700" dirty="0">
                <a:latin typeface="+mn-lt"/>
              </a:rPr>
              <a:t>To view all available NMTP materials </a:t>
            </a:r>
            <a:br>
              <a:rPr lang="en-US" sz="2700" dirty="0">
                <a:latin typeface="+mn-lt"/>
              </a:rPr>
            </a:br>
            <a:r>
              <a:rPr lang="en-US" sz="2700" dirty="0">
                <a:latin typeface="+mn-lt"/>
              </a:rPr>
              <a:t>or to subscribe to our listserv, visit </a:t>
            </a:r>
          </a:p>
          <a:p>
            <a:pPr algn="ctr" fontAlgn="auto">
              <a:spcBef>
                <a:spcPct val="20000"/>
              </a:spcBef>
              <a:spcAft>
                <a:spcPts val="0"/>
              </a:spcAft>
              <a:buFont typeface="Wingdings" pitchFamily="2" charset="2"/>
              <a:buNone/>
              <a:defRPr/>
            </a:pPr>
            <a:r>
              <a:rPr lang="en-US" sz="2400" dirty="0">
                <a:latin typeface="+mn-lt"/>
                <a:hlinkClick r:id="rId4"/>
              </a:rPr>
              <a:t>www.cms.gov/NationalMedicareTrainingProgram</a:t>
            </a:r>
            <a:endParaRPr lang="en-US" sz="2400" b="1" dirty="0">
              <a:latin typeface="+mn-lt"/>
            </a:endParaRPr>
          </a:p>
        </p:txBody>
      </p:sp>
      <p:pic>
        <p:nvPicPr>
          <p:cNvPr id="3" name="Picture 7" descr="NMTP Logo Black.eps"/>
          <p:cNvPicPr>
            <a:picLocks noChangeAspect="1"/>
          </p:cNvPicPr>
          <p:nvPr/>
        </p:nvPicPr>
        <p:blipFill>
          <a:blip r:embed="rId5" cstate="print"/>
          <a:srcRect/>
          <a:stretch>
            <a:fillRect/>
          </a:stretch>
        </p:blipFill>
        <p:spPr bwMode="auto">
          <a:xfrm>
            <a:off x="1905000" y="2343150"/>
            <a:ext cx="5562600" cy="933450"/>
          </a:xfrm>
          <a:prstGeom prst="rect">
            <a:avLst/>
          </a:prstGeom>
          <a:noFill/>
          <a:ln w="9525">
            <a:noFill/>
            <a:miter lim="800000"/>
            <a:headEnd/>
            <a:tailEnd/>
          </a:ln>
        </p:spPr>
      </p:pic>
    </p:spTree>
    <p:extLst>
      <p:ext uri="{BB962C8B-B14F-4D97-AF65-F5344CB8AC3E}">
        <p14:creationId xmlns:p14="http://schemas.microsoft.com/office/powerpoint/2010/main" val="637708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5EBB81-971D-4029-9E13-C6FB548B791D}" type="datetime1">
              <a:rPr lang="en-US" smtClean="0"/>
              <a:pPr/>
              <a:t>8/9/2013</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The Health Insurance Marketplace 101 </a:t>
            </a:r>
            <a:endParaRPr lang="en-US" dirty="0"/>
          </a:p>
        </p:txBody>
      </p:sp>
      <p:sp>
        <p:nvSpPr>
          <p:cNvPr id="6" name="Slide Number Placeholder 5"/>
          <p:cNvSpPr>
            <a:spLocks noGrp="1"/>
          </p:cNvSpPr>
          <p:nvPr>
            <p:ph type="sldNum" sz="quarter" idx="12"/>
          </p:nvPr>
        </p:nvSpPr>
        <p:spPr/>
        <p:txBody>
          <a:bodyPr/>
          <a:lstStyle>
            <a:lvl1pPr>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340072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fld id="{7BFF925F-4971-416B-873E-5D50416CBA47}" type="datetime1">
              <a:rPr lang="en-US" smtClean="0"/>
              <a:pPr/>
              <a:t>8/9/2013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t>The Health Insurance Marketplace 101 </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8F1DDE-B1A3-4CEE-8104-F8A65D21AAC6}" type="slidenum">
              <a:rPr lang="en-US" smtClean="0"/>
              <a:pPr/>
              <a:t>‹#›</a:t>
            </a:fld>
            <a:endParaRPr lang="en-US" dirty="0"/>
          </a:p>
        </p:txBody>
      </p:sp>
    </p:spTree>
    <p:extLst>
      <p:ext uri="{BB962C8B-B14F-4D97-AF65-F5344CB8AC3E}">
        <p14:creationId xmlns:p14="http://schemas.microsoft.com/office/powerpoint/2010/main" val="25415477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47B20-DE69-47E6-B2A0-D16DC7CAD87C}" type="datetime1">
              <a:rPr lang="en-US" smtClean="0"/>
              <a:pPr/>
              <a:t>8/9/2013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Health Insurance Marketplace 101 </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2163682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612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dirty="0">
                <a:solidFill>
                  <a:schemeClr val="tx1"/>
                </a:solidFill>
              </a:defRPr>
            </a:lvl1pPr>
          </a:lstStyle>
          <a:p>
            <a:fld id="{D8B36B95-4922-4E66-891A-E3241ABF6CED}" type="datetime1">
              <a:rPr lang="en-US" smtClean="0"/>
              <a:pPr/>
              <a:t>8/9/2013</a:t>
            </a:fld>
            <a:endParaRPr lang="en-US" dirty="0"/>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dirty="0">
                <a:solidFill>
                  <a:schemeClr val="tx1"/>
                </a:solidFill>
              </a:defRPr>
            </a:lvl1pPr>
          </a:lstStyle>
          <a:p>
            <a:r>
              <a:rPr lang="en-US" dirty="0" smtClean="0"/>
              <a:t>The Health Insurance Marketplace 101 </a:t>
            </a:r>
            <a:endParaRPr lang="en-US" dirty="0"/>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1C46BBB4-4880-424C-B72C-F05E7E85480B}" type="slidenum">
              <a:rPr lang="en-US" smtClean="0"/>
              <a:pPr/>
              <a:t>‹#›</a:t>
            </a:fld>
            <a:endParaRPr lang="en-US" dirty="0"/>
          </a:p>
        </p:txBody>
      </p:sp>
    </p:spTree>
    <p:extLst>
      <p:ext uri="{BB962C8B-B14F-4D97-AF65-F5344CB8AC3E}">
        <p14:creationId xmlns:p14="http://schemas.microsoft.com/office/powerpoint/2010/main" val="41271683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hf hdr="0"/>
  <p:txStyles>
    <p:titleStyle>
      <a:lvl1pPr algn="ctr" rtl="0" eaLnBrk="1" fontAlgn="base" hangingPunct="1">
        <a:spcBef>
          <a:spcPct val="0"/>
        </a:spcBef>
        <a:spcAft>
          <a:spcPct val="0"/>
        </a:spcAft>
        <a:defRPr sz="3600" b="1" kern="1200">
          <a:solidFill>
            <a:schemeClr val="tx1"/>
          </a:solidFill>
          <a:latin typeface="+mj-lt"/>
          <a:ea typeface="+mj-ea"/>
          <a:cs typeface="+mj-cs"/>
        </a:defRPr>
      </a:lvl1pPr>
      <a:lvl2pPr algn="ctr" rtl="0" eaLnBrk="1" fontAlgn="base" hangingPunct="1">
        <a:spcBef>
          <a:spcPct val="0"/>
        </a:spcBef>
        <a:spcAft>
          <a:spcPct val="0"/>
        </a:spcAft>
        <a:defRPr sz="3600" b="1">
          <a:solidFill>
            <a:schemeClr val="tx1"/>
          </a:solidFill>
          <a:latin typeface="Calibri" pitchFamily="34" charset="0"/>
        </a:defRPr>
      </a:lvl2pPr>
      <a:lvl3pPr algn="ctr" rtl="0" eaLnBrk="1" fontAlgn="base" hangingPunct="1">
        <a:spcBef>
          <a:spcPct val="0"/>
        </a:spcBef>
        <a:spcAft>
          <a:spcPct val="0"/>
        </a:spcAft>
        <a:defRPr sz="3600" b="1">
          <a:solidFill>
            <a:schemeClr val="tx1"/>
          </a:solidFill>
          <a:latin typeface="Calibri" pitchFamily="34" charset="0"/>
        </a:defRPr>
      </a:lvl3pPr>
      <a:lvl4pPr algn="ctr" rtl="0" eaLnBrk="1" fontAlgn="base" hangingPunct="1">
        <a:spcBef>
          <a:spcPct val="0"/>
        </a:spcBef>
        <a:spcAft>
          <a:spcPct val="0"/>
        </a:spcAft>
        <a:defRPr sz="3600" b="1">
          <a:solidFill>
            <a:schemeClr val="tx1"/>
          </a:solidFill>
          <a:latin typeface="Calibri" pitchFamily="34" charset="0"/>
        </a:defRPr>
      </a:lvl4pPr>
      <a:lvl5pPr algn="ctr" rtl="0" eaLnBrk="1" fontAlgn="base" hangingPunct="1">
        <a:spcBef>
          <a:spcPct val="0"/>
        </a:spcBef>
        <a:spcAft>
          <a:spcPct val="0"/>
        </a:spcAft>
        <a:defRPr sz="3600" b="1">
          <a:solidFill>
            <a:schemeClr val="tx1"/>
          </a:solidFill>
          <a:latin typeface="Calibri" pitchFamily="34" charset="0"/>
        </a:defRPr>
      </a:lvl5pPr>
      <a:lvl6pPr marL="457200" algn="ctr" rtl="0" eaLnBrk="1" fontAlgn="base" hangingPunct="1">
        <a:spcBef>
          <a:spcPct val="0"/>
        </a:spcBef>
        <a:spcAft>
          <a:spcPct val="0"/>
        </a:spcAft>
        <a:defRPr sz="3600" b="1">
          <a:solidFill>
            <a:schemeClr val="tx1"/>
          </a:solidFill>
          <a:latin typeface="Calibri" pitchFamily="34" charset="0"/>
        </a:defRPr>
      </a:lvl6pPr>
      <a:lvl7pPr marL="914400" algn="ctr" rtl="0" eaLnBrk="1" fontAlgn="base" hangingPunct="1">
        <a:spcBef>
          <a:spcPct val="0"/>
        </a:spcBef>
        <a:spcAft>
          <a:spcPct val="0"/>
        </a:spcAft>
        <a:defRPr sz="3600" b="1">
          <a:solidFill>
            <a:schemeClr val="tx1"/>
          </a:solidFill>
          <a:latin typeface="Calibri" pitchFamily="34" charset="0"/>
        </a:defRPr>
      </a:lvl7pPr>
      <a:lvl8pPr marL="1371600" algn="ctr" rtl="0" eaLnBrk="1" fontAlgn="base" hangingPunct="1">
        <a:spcBef>
          <a:spcPct val="0"/>
        </a:spcBef>
        <a:spcAft>
          <a:spcPct val="0"/>
        </a:spcAft>
        <a:defRPr sz="3600" b="1">
          <a:solidFill>
            <a:schemeClr val="tx1"/>
          </a:solidFill>
          <a:latin typeface="Calibri" pitchFamily="34" charset="0"/>
        </a:defRPr>
      </a:lvl8pPr>
      <a:lvl9pPr marL="1828800" algn="ctr" rtl="0" eaLnBrk="1" fontAlgn="base" hangingPunct="1">
        <a:spcBef>
          <a:spcPct val="0"/>
        </a:spcBef>
        <a:spcAft>
          <a:spcPct val="0"/>
        </a:spcAft>
        <a:defRPr sz="36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SzPct val="50000"/>
        <a:buFont typeface="Wingdings" pitchFamily="2" charset="2"/>
        <a:buChar char="q"/>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E13E5-2127-40B3-8187-59B50DE2FAC5}" type="datetime1">
              <a:rPr lang="en-US" smtClean="0"/>
              <a:pPr/>
              <a:t>8/9/2013</a:t>
            </a:fld>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389172457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care.gov/what-is-the-shop-marketplac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marketplace.cms.gov/help-us/champion.html" TargetMode="External"/><Relationship Id="rId5" Type="http://schemas.openxmlformats.org/officeDocument/2006/relationships/hyperlink" Target="http://www.cms.gov/CCIIO/programs-and-initiatives/health-insurance-marketplaces/a-b-resources.html" TargetMode="External"/><Relationship Id="rId4" Type="http://schemas.openxmlformats.org/officeDocument/2006/relationships/hyperlink" Target="http://www.cms.gov/CCIIO/Programs-and-Initiatives/Health-Insurance-Marketplaces/assistance.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Herb.Schultz@hhs.gov"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www.hh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 Insurance Marketplac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4671" y="5727434"/>
            <a:ext cx="3581400" cy="51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HH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434011"/>
            <a:ext cx="11049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0"/>
          </p:nvPr>
        </p:nvSpPr>
        <p:spPr>
          <a:xfrm>
            <a:off x="533400" y="2819400"/>
            <a:ext cx="4800600" cy="3048000"/>
          </a:xfrm>
        </p:spPr>
        <p:txBody>
          <a:bodyPr>
            <a:normAutofit/>
          </a:bodyPr>
          <a:lstStyle/>
          <a:p>
            <a:endParaRPr lang="en-US" sz="1800" dirty="0" smtClean="0"/>
          </a:p>
          <a:p>
            <a:r>
              <a:rPr lang="en-US" sz="1800" dirty="0" smtClean="0"/>
              <a:t>The Affordable Care Act:  What’s Happened So Far, What’s Happening, and What’s Coming Next</a:t>
            </a:r>
          </a:p>
          <a:p>
            <a:r>
              <a:rPr lang="en-US" sz="1800" dirty="0" smtClean="0"/>
              <a:t> </a:t>
            </a:r>
          </a:p>
          <a:p>
            <a:r>
              <a:rPr lang="en-US" sz="1800" dirty="0" smtClean="0"/>
              <a:t>August 7, 2013</a:t>
            </a:r>
          </a:p>
        </p:txBody>
      </p:sp>
      <p:sp>
        <p:nvSpPr>
          <p:cNvPr id="10" name="Title 9"/>
          <p:cNvSpPr>
            <a:spLocks noGrp="1"/>
          </p:cNvSpPr>
          <p:nvPr>
            <p:ph type="title"/>
          </p:nvPr>
        </p:nvSpPr>
        <p:spPr/>
        <p:txBody>
          <a:bodyPr/>
          <a:lstStyle/>
          <a:p>
            <a:r>
              <a:rPr lang="en-US" sz="3600" dirty="0" smtClean="0"/>
              <a:t>The Health Insurance Marketplace 101</a:t>
            </a:r>
            <a:endParaRPr lang="en-US" sz="3600" dirty="0"/>
          </a:p>
        </p:txBody>
      </p:sp>
    </p:spTree>
    <p:extLst>
      <p:ext uri="{BB962C8B-B14F-4D97-AF65-F5344CB8AC3E}">
        <p14:creationId xmlns:p14="http://schemas.microsoft.com/office/powerpoint/2010/main" val="302267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lvl="0"/>
            <a:r>
              <a:rPr lang="en-US" dirty="0" smtClean="0"/>
              <a:t>Arizona has expanded AHCCCS eligibility to adults </a:t>
            </a:r>
            <a:r>
              <a:rPr lang="en-US" dirty="0"/>
              <a:t>ages 19 – </a:t>
            </a:r>
            <a:r>
              <a:rPr lang="en-US" dirty="0" smtClean="0"/>
              <a:t>64 </a:t>
            </a:r>
            <a:r>
              <a:rPr lang="en-US" dirty="0"/>
              <a:t>with incomes up to </a:t>
            </a:r>
            <a:r>
              <a:rPr lang="en-US" dirty="0" smtClean="0"/>
              <a:t>138% of the Federal Poverty Level ($15,856 per year for an individual).  </a:t>
            </a:r>
          </a:p>
          <a:p>
            <a:pPr lvl="1"/>
            <a:r>
              <a:rPr lang="en-US" dirty="0" smtClean="0"/>
              <a:t>100% federal funding for newly Medicaid eligible</a:t>
            </a:r>
          </a:p>
          <a:p>
            <a:r>
              <a:rPr lang="en-US" dirty="0" smtClean="0"/>
              <a:t>Shifts </a:t>
            </a:r>
            <a:r>
              <a:rPr lang="en-US" dirty="0"/>
              <a:t>to simplified way of calculating income to determine </a:t>
            </a:r>
            <a:r>
              <a:rPr lang="en-US" dirty="0" smtClean="0"/>
              <a:t>AHCCCS/CHIP </a:t>
            </a:r>
            <a:r>
              <a:rPr lang="en-US" dirty="0"/>
              <a:t>eligibility</a:t>
            </a:r>
          </a:p>
          <a:p>
            <a:pPr lvl="1"/>
            <a:r>
              <a:rPr lang="en-US" dirty="0" smtClean="0"/>
              <a:t>Known </a:t>
            </a:r>
            <a:r>
              <a:rPr lang="en-US" dirty="0"/>
              <a:t>as Modified Adjusted Gross Income (MAGI)</a:t>
            </a:r>
          </a:p>
        </p:txBody>
      </p:sp>
      <p:sp>
        <p:nvSpPr>
          <p:cNvPr id="5" name="Title 4"/>
          <p:cNvSpPr>
            <a:spLocks noGrp="1"/>
          </p:cNvSpPr>
          <p:nvPr>
            <p:ph type="title"/>
          </p:nvPr>
        </p:nvSpPr>
        <p:spPr/>
        <p:txBody>
          <a:bodyPr>
            <a:normAutofit/>
          </a:bodyPr>
          <a:lstStyle/>
          <a:p>
            <a:r>
              <a:rPr lang="en-US" dirty="0" smtClean="0"/>
              <a:t>Arizona’s Medicaid/AHCCCS Expansion</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10</a:t>
            </a:fld>
            <a:endParaRPr lang="en-US" dirty="0"/>
          </a:p>
        </p:txBody>
      </p:sp>
      <p:sp>
        <p:nvSpPr>
          <p:cNvPr id="2" name="Date Placeholder 1"/>
          <p:cNvSpPr>
            <a:spLocks noGrp="1"/>
          </p:cNvSpPr>
          <p:nvPr>
            <p:ph type="dt" sz="half" idx="2"/>
          </p:nvPr>
        </p:nvSpPr>
        <p:spPr/>
        <p:txBody>
          <a:bodyPr/>
          <a:lstStyle/>
          <a:p>
            <a:fld id="{C19B0DD2-7A11-48CA-88FB-BBEC6B74953F}" type="datetime1">
              <a:rPr lang="en-US" smtClean="0"/>
              <a:pPr/>
              <a:t>8/9/2013</a:t>
            </a:fld>
            <a:endParaRPr lang="en-US" dirty="0"/>
          </a:p>
        </p:txBody>
      </p:sp>
      <p:sp>
        <p:nvSpPr>
          <p:cNvPr id="6" name="Footer Placeholder 5"/>
          <p:cNvSpPr>
            <a:spLocks noGrp="1"/>
          </p:cNvSpPr>
          <p:nvPr>
            <p:ph type="ftr" sz="quarter" idx="3"/>
          </p:nvPr>
        </p:nvSpPr>
        <p:spPr/>
        <p:txBody>
          <a:bodyPr/>
          <a:lstStyle/>
          <a:p>
            <a:r>
              <a:rPr lang="en-US" dirty="0" smtClean="0"/>
              <a:t>The Health Insurance Marketplace 101 </a:t>
            </a:r>
            <a:endParaRPr lang="en-US" dirty="0"/>
          </a:p>
        </p:txBody>
      </p:sp>
    </p:spTree>
    <p:extLst>
      <p:ext uri="{BB962C8B-B14F-4D97-AF65-F5344CB8AC3E}">
        <p14:creationId xmlns:p14="http://schemas.microsoft.com/office/powerpoint/2010/main" val="3128323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340614" fontAlgn="auto">
              <a:spcAft>
                <a:spcPts val="0"/>
              </a:spcAft>
              <a:defRPr/>
            </a:pPr>
            <a:r>
              <a:rPr lang="en-US" sz="3200" dirty="0" smtClean="0"/>
              <a:t>Increases Medicaid payment rates for primary care to 100% of Medicare rates in 2013 and 2014.  </a:t>
            </a:r>
          </a:p>
          <a:p>
            <a:pPr marL="340614" fontAlgn="auto">
              <a:spcAft>
                <a:spcPts val="0"/>
              </a:spcAft>
              <a:defRPr/>
            </a:pPr>
            <a:endParaRPr lang="en-US" sz="3200" dirty="0" smtClean="0"/>
          </a:p>
          <a:p>
            <a:pPr marL="340614" fontAlgn="auto">
              <a:spcAft>
                <a:spcPts val="0"/>
              </a:spcAft>
              <a:defRPr/>
            </a:pPr>
            <a:r>
              <a:rPr lang="en-US" sz="3200" dirty="0" smtClean="0"/>
              <a:t>The federal government will pay 100% of the cost of covering newly-eligible individuals for the first three years of expansion. </a:t>
            </a:r>
          </a:p>
          <a:p>
            <a:pPr lvl="0"/>
            <a:endParaRPr lang="en-US" dirty="0"/>
          </a:p>
        </p:txBody>
      </p:sp>
      <p:sp>
        <p:nvSpPr>
          <p:cNvPr id="5" name="Title 4"/>
          <p:cNvSpPr>
            <a:spLocks noGrp="1"/>
          </p:cNvSpPr>
          <p:nvPr>
            <p:ph type="title"/>
          </p:nvPr>
        </p:nvSpPr>
        <p:spPr/>
        <p:txBody>
          <a:bodyPr>
            <a:normAutofit/>
          </a:bodyPr>
          <a:lstStyle/>
          <a:p>
            <a:r>
              <a:rPr lang="en-US" dirty="0" smtClean="0"/>
              <a:t>Medicaid/AHCCCS Reimbursements</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11</a:t>
            </a:fld>
            <a:endParaRPr lang="en-US" dirty="0"/>
          </a:p>
        </p:txBody>
      </p:sp>
      <p:sp>
        <p:nvSpPr>
          <p:cNvPr id="2" name="Date Placeholder 1"/>
          <p:cNvSpPr>
            <a:spLocks noGrp="1"/>
          </p:cNvSpPr>
          <p:nvPr>
            <p:ph type="dt" sz="half" idx="2"/>
          </p:nvPr>
        </p:nvSpPr>
        <p:spPr/>
        <p:txBody>
          <a:bodyPr/>
          <a:lstStyle/>
          <a:p>
            <a:fld id="{C19B0DD2-7A11-48CA-88FB-BBEC6B74953F}" type="datetime1">
              <a:rPr lang="en-US" smtClean="0"/>
              <a:pPr/>
              <a:t>8/9/2013</a:t>
            </a:fld>
            <a:endParaRPr lang="en-US" dirty="0"/>
          </a:p>
        </p:txBody>
      </p:sp>
      <p:sp>
        <p:nvSpPr>
          <p:cNvPr id="6" name="Footer Placeholder 5"/>
          <p:cNvSpPr>
            <a:spLocks noGrp="1"/>
          </p:cNvSpPr>
          <p:nvPr>
            <p:ph type="ftr" sz="quarter" idx="3"/>
          </p:nvPr>
        </p:nvSpPr>
        <p:spPr/>
        <p:txBody>
          <a:bodyPr/>
          <a:lstStyle/>
          <a:p>
            <a:r>
              <a:rPr lang="en-US" dirty="0" smtClean="0"/>
              <a:t>The Health Insurance Marketplace 101 </a:t>
            </a:r>
            <a:endParaRPr lang="en-US" dirty="0"/>
          </a:p>
        </p:txBody>
      </p:sp>
    </p:spTree>
    <p:extLst>
      <p:ext uri="{BB962C8B-B14F-4D97-AF65-F5344CB8AC3E}">
        <p14:creationId xmlns:p14="http://schemas.microsoft.com/office/powerpoint/2010/main" val="3128323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None/>
            </a:pPr>
            <a:r>
              <a:rPr lang="en-US" sz="3200" dirty="0" smtClean="0"/>
              <a:t>The Marketplace/Exchange, Federally-Facilitated</a:t>
            </a:r>
            <a:endParaRPr lang="en-US" sz="3200" dirty="0"/>
          </a:p>
          <a:p>
            <a:pPr lvl="1"/>
            <a:r>
              <a:rPr lang="en-US" sz="2800" dirty="0" smtClean="0"/>
              <a:t>Place for individuals and small employers to directly compare private health insurance options</a:t>
            </a:r>
          </a:p>
          <a:p>
            <a:pPr lvl="2"/>
            <a:r>
              <a:rPr lang="en-US" sz="2400" dirty="0" smtClean="0"/>
              <a:t>Known as Qualified Health Plans (QHPs)</a:t>
            </a:r>
          </a:p>
          <a:p>
            <a:pPr lvl="1"/>
            <a:endParaRPr lang="en-US" sz="2800" dirty="0" smtClean="0"/>
          </a:p>
          <a:p>
            <a:pPr lvl="1"/>
            <a:r>
              <a:rPr lang="en-US" sz="2800" dirty="0" smtClean="0"/>
              <a:t>Can directly compare on the basis of price, benefits, quality, and other factors</a:t>
            </a:r>
          </a:p>
        </p:txBody>
      </p:sp>
      <p:sp>
        <p:nvSpPr>
          <p:cNvPr id="5" name="Title 4"/>
          <p:cNvSpPr>
            <a:spLocks noGrp="1"/>
          </p:cNvSpPr>
          <p:nvPr>
            <p:ph type="title"/>
          </p:nvPr>
        </p:nvSpPr>
        <p:spPr/>
        <p:txBody>
          <a:bodyPr/>
          <a:lstStyle/>
          <a:p>
            <a:r>
              <a:rPr lang="en-US" dirty="0" smtClean="0"/>
              <a:t>Introduction to the Marketplace</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12</a:t>
            </a:fld>
            <a:endParaRPr lang="en-US" dirty="0"/>
          </a:p>
        </p:txBody>
      </p:sp>
      <p:sp>
        <p:nvSpPr>
          <p:cNvPr id="2" name="Date Placeholder 1"/>
          <p:cNvSpPr>
            <a:spLocks noGrp="1"/>
          </p:cNvSpPr>
          <p:nvPr>
            <p:ph type="dt" sz="half" idx="2"/>
          </p:nvPr>
        </p:nvSpPr>
        <p:spPr/>
        <p:txBody>
          <a:bodyPr/>
          <a:lstStyle/>
          <a:p>
            <a:fld id="{52D7379E-5337-4538-B21F-1D32AC73E7AE}" type="datetime1">
              <a:rPr lang="en-US" smtClean="0"/>
              <a:pPr/>
              <a:t>8/9/2013</a:t>
            </a:fld>
            <a:endParaRPr lang="en-US" dirty="0"/>
          </a:p>
        </p:txBody>
      </p:sp>
      <p:sp>
        <p:nvSpPr>
          <p:cNvPr id="6" name="Footer Placeholder 5"/>
          <p:cNvSpPr>
            <a:spLocks noGrp="1"/>
          </p:cNvSpPr>
          <p:nvPr>
            <p:ph type="ftr" sz="quarter" idx="3"/>
          </p:nvPr>
        </p:nvSpPr>
        <p:spPr/>
        <p:txBody>
          <a:bodyPr/>
          <a:lstStyle/>
          <a:p>
            <a:r>
              <a:rPr lang="en-US" dirty="0" smtClean="0"/>
              <a:t>The Health Insurance Marketplace 101 </a:t>
            </a:r>
            <a:endParaRPr lang="en-US" dirty="0"/>
          </a:p>
        </p:txBody>
      </p:sp>
    </p:spTree>
    <p:extLst>
      <p:ext uri="{BB962C8B-B14F-4D97-AF65-F5344CB8AC3E}">
        <p14:creationId xmlns:p14="http://schemas.microsoft.com/office/powerpoint/2010/main" val="1015171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cs typeface="Arial" pitchFamily="34" charset="0"/>
              </a:rPr>
              <a:t>1. It’s </a:t>
            </a:r>
            <a:r>
              <a:rPr lang="en-US" dirty="0">
                <a:cs typeface="Arial" pitchFamily="34" charset="0"/>
              </a:rPr>
              <a:t>an easier way to shop for health </a:t>
            </a:r>
            <a:r>
              <a:rPr lang="en-US" dirty="0" smtClean="0">
                <a:cs typeface="Arial" pitchFamily="34" charset="0"/>
              </a:rPr>
              <a:t>insurance </a:t>
            </a:r>
          </a:p>
          <a:p>
            <a:pPr lvl="1"/>
            <a:r>
              <a:rPr lang="en-US" dirty="0">
                <a:cs typeface="Arial" pitchFamily="34" charset="0"/>
              </a:rPr>
              <a:t>S</a:t>
            </a:r>
            <a:r>
              <a:rPr lang="en-US" dirty="0" smtClean="0">
                <a:cs typeface="Arial" pitchFamily="34" charset="0"/>
              </a:rPr>
              <a:t>implifies the search </a:t>
            </a:r>
            <a:r>
              <a:rPr lang="en-US" dirty="0">
                <a:cs typeface="Arial" pitchFamily="34" charset="0"/>
              </a:rPr>
              <a:t>for health insurance </a:t>
            </a:r>
            <a:endParaRPr lang="en-US" dirty="0" smtClean="0">
              <a:cs typeface="Arial" pitchFamily="34" charset="0"/>
            </a:endParaRPr>
          </a:p>
          <a:p>
            <a:pPr lvl="1"/>
            <a:r>
              <a:rPr lang="en-US" dirty="0" smtClean="0">
                <a:cs typeface="Arial" pitchFamily="34" charset="0"/>
              </a:rPr>
              <a:t>All options </a:t>
            </a:r>
            <a:r>
              <a:rPr lang="en-US" dirty="0">
                <a:cs typeface="Arial" pitchFamily="34" charset="0"/>
              </a:rPr>
              <a:t>in one </a:t>
            </a:r>
            <a:r>
              <a:rPr lang="en-US" dirty="0" smtClean="0">
                <a:cs typeface="Arial" pitchFamily="34" charset="0"/>
              </a:rPr>
              <a:t>place</a:t>
            </a:r>
          </a:p>
          <a:p>
            <a:pPr lvl="1"/>
            <a:r>
              <a:rPr lang="en-US" dirty="0" smtClean="0">
                <a:cs typeface="Arial" pitchFamily="34" charset="0"/>
              </a:rPr>
              <a:t>One </a:t>
            </a:r>
            <a:r>
              <a:rPr lang="en-US" dirty="0">
                <a:cs typeface="Arial" pitchFamily="34" charset="0"/>
              </a:rPr>
              <a:t>application, one time, and </a:t>
            </a:r>
            <a:r>
              <a:rPr lang="en-US" dirty="0" smtClean="0">
                <a:cs typeface="Arial" pitchFamily="34" charset="0"/>
              </a:rPr>
              <a:t>an individual or family can </a:t>
            </a:r>
            <a:r>
              <a:rPr lang="en-US" dirty="0">
                <a:cs typeface="Arial" pitchFamily="34" charset="0"/>
              </a:rPr>
              <a:t>explore every qualified insurance plan in </a:t>
            </a:r>
            <a:r>
              <a:rPr lang="en-US" dirty="0" smtClean="0">
                <a:cs typeface="Arial" pitchFamily="34" charset="0"/>
              </a:rPr>
              <a:t>the area</a:t>
            </a:r>
            <a:endParaRPr lang="en-US" dirty="0">
              <a:cs typeface="Arial" pitchFamily="34" charset="0"/>
            </a:endParaRPr>
          </a:p>
          <a:p>
            <a:pPr marL="0" indent="0">
              <a:buNone/>
            </a:pPr>
            <a:r>
              <a:rPr lang="en-US" dirty="0" smtClean="0">
                <a:cs typeface="Arial" pitchFamily="34" charset="0"/>
              </a:rPr>
              <a:t>2. Most </a:t>
            </a:r>
            <a:r>
              <a:rPr lang="en-US" dirty="0">
                <a:cs typeface="Arial" pitchFamily="34" charset="0"/>
              </a:rPr>
              <a:t>people will be able to get a break on </a:t>
            </a:r>
            <a:r>
              <a:rPr lang="en-US" dirty="0" smtClean="0">
                <a:cs typeface="Arial" pitchFamily="34" charset="0"/>
              </a:rPr>
              <a:t>costs</a:t>
            </a:r>
          </a:p>
          <a:p>
            <a:pPr lvl="1"/>
            <a:r>
              <a:rPr lang="en-US" dirty="0" smtClean="0">
                <a:cs typeface="Arial" pitchFamily="34" charset="0"/>
              </a:rPr>
              <a:t>90% of people who are currently uninsured will qualify for discounted or free health insurance</a:t>
            </a:r>
            <a:r>
              <a:rPr lang="en-US" b="1" dirty="0">
                <a:cs typeface="Arial" pitchFamily="34" charset="0"/>
              </a:rPr>
              <a:t>	</a:t>
            </a:r>
            <a:endParaRPr lang="en-US" b="1" dirty="0" smtClean="0">
              <a:cs typeface="Arial" pitchFamily="34" charset="0"/>
            </a:endParaRPr>
          </a:p>
          <a:p>
            <a:pPr marL="0" indent="0">
              <a:buNone/>
            </a:pPr>
            <a:r>
              <a:rPr lang="en-US" dirty="0" smtClean="0">
                <a:cs typeface="Arial" pitchFamily="34" charset="0"/>
              </a:rPr>
              <a:t>3</a:t>
            </a:r>
            <a:r>
              <a:rPr lang="en-US" dirty="0">
                <a:cs typeface="Arial" pitchFamily="34" charset="0"/>
              </a:rPr>
              <a:t>. </a:t>
            </a:r>
            <a:r>
              <a:rPr lang="en-US" dirty="0" smtClean="0">
                <a:cs typeface="Arial" pitchFamily="34" charset="0"/>
              </a:rPr>
              <a:t>Clear </a:t>
            </a:r>
            <a:r>
              <a:rPr lang="en-US" dirty="0">
                <a:cs typeface="Arial" pitchFamily="34" charset="0"/>
              </a:rPr>
              <a:t>o</a:t>
            </a:r>
            <a:r>
              <a:rPr lang="en-US" dirty="0" smtClean="0">
                <a:cs typeface="Arial" pitchFamily="34" charset="0"/>
              </a:rPr>
              <a:t>ptions </a:t>
            </a:r>
            <a:r>
              <a:rPr lang="en-US" dirty="0">
                <a:cs typeface="Arial" pitchFamily="34" charset="0"/>
              </a:rPr>
              <a:t>with </a:t>
            </a:r>
            <a:r>
              <a:rPr lang="en-US" dirty="0" smtClean="0">
                <a:cs typeface="Arial" pitchFamily="34" charset="0"/>
              </a:rPr>
              <a:t>apples-to-apples comparisons</a:t>
            </a:r>
            <a:endParaRPr lang="en-US" b="1" dirty="0" smtClean="0">
              <a:cs typeface="Arial" pitchFamily="34" charset="0"/>
            </a:endParaRPr>
          </a:p>
          <a:p>
            <a:pPr lvl="1"/>
            <a:r>
              <a:rPr lang="en-US" dirty="0" smtClean="0">
                <a:cs typeface="Arial" pitchFamily="34" charset="0"/>
              </a:rPr>
              <a:t>All </a:t>
            </a:r>
            <a:r>
              <a:rPr lang="en-US" dirty="0">
                <a:cs typeface="Arial" pitchFamily="34" charset="0"/>
              </a:rPr>
              <a:t>health insurance plans in the Marketplace present their price and benefit information in </a:t>
            </a:r>
            <a:r>
              <a:rPr lang="en-US" dirty="0" smtClean="0">
                <a:cs typeface="Arial" pitchFamily="34" charset="0"/>
              </a:rPr>
              <a:t>plain language</a:t>
            </a:r>
            <a:endParaRPr lang="en-US" dirty="0">
              <a:cs typeface="Arial" pitchFamily="34" charset="0"/>
            </a:endParaRPr>
          </a:p>
        </p:txBody>
      </p:sp>
      <p:sp>
        <p:nvSpPr>
          <p:cNvPr id="3" name="Title 2"/>
          <p:cNvSpPr>
            <a:spLocks noGrp="1"/>
          </p:cNvSpPr>
          <p:nvPr>
            <p:ph type="title"/>
          </p:nvPr>
        </p:nvSpPr>
        <p:spPr/>
        <p:txBody>
          <a:bodyPr/>
          <a:lstStyle/>
          <a:p>
            <a:r>
              <a:rPr lang="en-US" dirty="0" smtClean="0">
                <a:cs typeface="Arial" pitchFamily="34" charset="0"/>
              </a:rPr>
              <a:t/>
            </a:r>
            <a:br>
              <a:rPr lang="en-US" dirty="0" smtClean="0">
                <a:cs typeface="Arial" pitchFamily="34" charset="0"/>
              </a:rPr>
            </a:br>
            <a:r>
              <a:rPr lang="en-US" dirty="0" smtClean="0">
                <a:cs typeface="Arial" pitchFamily="34" charset="0"/>
              </a:rPr>
              <a:t>3 Things </a:t>
            </a:r>
            <a:r>
              <a:rPr lang="en-US" dirty="0">
                <a:cs typeface="Arial" pitchFamily="34" charset="0"/>
              </a:rPr>
              <a:t>to </a:t>
            </a:r>
            <a:r>
              <a:rPr lang="en-US" dirty="0" smtClean="0">
                <a:cs typeface="Arial" pitchFamily="34" charset="0"/>
              </a:rPr>
              <a:t>Know about the Marketplace…</a:t>
            </a:r>
            <a:r>
              <a:rPr lang="en-US" dirty="0">
                <a:cs typeface="Arial" pitchFamily="34" charset="0"/>
              </a:rPr>
              <a:t/>
            </a:r>
            <a:br>
              <a:rPr lang="en-US" dirty="0">
                <a:cs typeface="Arial" pitchFamily="34" charset="0"/>
              </a:rPr>
            </a:br>
            <a:endParaRPr lang="en-US" dirty="0">
              <a:cs typeface="Arial" pitchFamily="34" charset="0"/>
            </a:endParaRPr>
          </a:p>
        </p:txBody>
      </p:sp>
      <p:sp>
        <p:nvSpPr>
          <p:cNvPr id="4" name="Slide Number Placeholder 3"/>
          <p:cNvSpPr>
            <a:spLocks noGrp="1"/>
          </p:cNvSpPr>
          <p:nvPr>
            <p:ph type="sldNum" sz="quarter" idx="4294967295"/>
          </p:nvPr>
        </p:nvSpPr>
        <p:spPr>
          <a:xfrm>
            <a:off x="8404167" y="6356350"/>
            <a:ext cx="498769" cy="365125"/>
          </a:xfrm>
          <a:prstGeom prst="rect">
            <a:avLst/>
          </a:prstGeom>
        </p:spPr>
        <p:txBody>
          <a:bodyPr/>
          <a:lstStyle/>
          <a:p>
            <a:fld id="{6C8528C6-51AA-46D8-A6CE-1E15919369C2}" type="slidenum">
              <a:rPr lang="en-US" smtClean="0">
                <a:solidFill>
                  <a:prstClr val="black">
                    <a:tint val="75000"/>
                  </a:prstClr>
                </a:solidFill>
              </a:rPr>
              <a:pPr/>
              <a:t>13</a:t>
            </a:fld>
            <a:endParaRPr lang="en-US" dirty="0">
              <a:solidFill>
                <a:prstClr val="black">
                  <a:tint val="75000"/>
                </a:prstClr>
              </a:solidFill>
            </a:endParaRPr>
          </a:p>
        </p:txBody>
      </p:sp>
      <p:sp>
        <p:nvSpPr>
          <p:cNvPr id="8" name="Date Placeholder 7"/>
          <p:cNvSpPr>
            <a:spLocks noGrp="1"/>
          </p:cNvSpPr>
          <p:nvPr>
            <p:ph type="dt" sz="half" idx="2"/>
          </p:nvPr>
        </p:nvSpPr>
        <p:spPr/>
        <p:txBody>
          <a:bodyPr/>
          <a:lstStyle/>
          <a:p>
            <a:fld id="{24A117A2-6FA7-49AC-BD15-06945A2F2720}" type="datetime1">
              <a:rPr lang="en-US" smtClean="0"/>
              <a:pPr/>
              <a:t>8/9/2013</a:t>
            </a:fld>
            <a:endParaRPr lang="en-US" dirty="0"/>
          </a:p>
        </p:txBody>
      </p:sp>
      <p:sp>
        <p:nvSpPr>
          <p:cNvPr id="9" name="Footer Placeholder 8"/>
          <p:cNvSpPr>
            <a:spLocks noGrp="1"/>
          </p:cNvSpPr>
          <p:nvPr>
            <p:ph type="ftr" sz="quarter" idx="3"/>
          </p:nvPr>
        </p:nvSpPr>
        <p:spPr/>
        <p:txBody>
          <a:bodyPr/>
          <a:lstStyle/>
          <a:p>
            <a:r>
              <a:rPr lang="en-US" dirty="0" smtClean="0"/>
              <a:t>The Health Insurance Marketplace 101 </a:t>
            </a:r>
            <a:endParaRPr lang="en-US" dirty="0"/>
          </a:p>
        </p:txBody>
      </p:sp>
    </p:spTree>
    <p:extLst>
      <p:ext uri="{BB962C8B-B14F-4D97-AF65-F5344CB8AC3E}">
        <p14:creationId xmlns:p14="http://schemas.microsoft.com/office/powerpoint/2010/main" val="189588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5029200"/>
          </a:xfrm>
        </p:spPr>
        <p:txBody>
          <a:bodyPr>
            <a:normAutofit fontScale="25000" lnSpcReduction="20000"/>
          </a:bodyPr>
          <a:lstStyle/>
          <a:p>
            <a:pPr marL="514350" indent="-514350">
              <a:buAutoNum type="arabicPeriod"/>
            </a:pPr>
            <a:r>
              <a:rPr lang="en-US" sz="6400" b="1" dirty="0" smtClean="0">
                <a:cs typeface="Arial" pitchFamily="34" charset="0"/>
              </a:rPr>
              <a:t>Navigator Awards -- Mid-August</a:t>
            </a:r>
          </a:p>
          <a:p>
            <a:pPr marL="514350" indent="-514350">
              <a:buNone/>
            </a:pPr>
            <a:endParaRPr lang="en-US" sz="6400" dirty="0" smtClean="0">
              <a:cs typeface="Arial" pitchFamily="34" charset="0"/>
            </a:endParaRPr>
          </a:p>
          <a:p>
            <a:pPr marL="514350" indent="-514350">
              <a:buNone/>
            </a:pPr>
            <a:r>
              <a:rPr lang="en-US" sz="6400" b="1" dirty="0" smtClean="0">
                <a:cs typeface="Arial" pitchFamily="34" charset="0"/>
              </a:rPr>
              <a:t>2. 	Marketplace Call Center (Consumers) </a:t>
            </a:r>
            <a:r>
              <a:rPr lang="en-US" sz="6400" dirty="0" smtClean="0">
                <a:cs typeface="Arial" pitchFamily="34" charset="0"/>
              </a:rPr>
              <a:t>- 24/7 – English and Spanish and 150 Languages</a:t>
            </a:r>
          </a:p>
          <a:p>
            <a:pPr marL="1314450" lvl="2" indent="-514350"/>
            <a:r>
              <a:rPr lang="en-US" sz="6400" b="1" dirty="0" smtClean="0">
                <a:cs typeface="Arial" pitchFamily="34" charset="0"/>
              </a:rPr>
              <a:t>1-800-318-2596, 1-855-889-4325 (TTY)</a:t>
            </a:r>
          </a:p>
          <a:p>
            <a:pPr marL="1314450" lvl="2" indent="-514350">
              <a:buNone/>
            </a:pPr>
            <a:endParaRPr lang="en-US" sz="6400" dirty="0" smtClean="0">
              <a:cs typeface="Arial" pitchFamily="34" charset="0"/>
            </a:endParaRPr>
          </a:p>
          <a:p>
            <a:pPr marL="457200" indent="-457200">
              <a:buNone/>
            </a:pPr>
            <a:r>
              <a:rPr lang="en-US" sz="6400" b="1" dirty="0" smtClean="0">
                <a:cs typeface="Arial" pitchFamily="34" charset="0"/>
              </a:rPr>
              <a:t>3. 	SHOP Marketplace for Businesses - 1-800-706-7893</a:t>
            </a:r>
          </a:p>
          <a:p>
            <a:pPr marL="857250" lvl="1" indent="-457200">
              <a:buNone/>
            </a:pPr>
            <a:r>
              <a:rPr lang="en-US" sz="6400" dirty="0" smtClean="0">
                <a:hlinkClick r:id="rId3"/>
              </a:rPr>
              <a:t>https://www.healthcare.gov/what-is-the-shop-marketplace/</a:t>
            </a:r>
            <a:endParaRPr lang="en-US" sz="6400" dirty="0" smtClean="0"/>
          </a:p>
          <a:p>
            <a:pPr marL="857250" lvl="1" indent="-457200">
              <a:buNone/>
            </a:pPr>
            <a:endParaRPr lang="en-US" sz="6400" dirty="0" smtClean="0">
              <a:hlinkClick r:id="rId4"/>
            </a:endParaRPr>
          </a:p>
          <a:p>
            <a:pPr marL="457200" indent="-457200">
              <a:buAutoNum type="arabicPeriod" startAt="4"/>
            </a:pPr>
            <a:r>
              <a:rPr lang="en-US" sz="6400" b="1" dirty="0" smtClean="0">
                <a:cs typeface="Arial" pitchFamily="34" charset="0"/>
              </a:rPr>
              <a:t>Certified Application Counselor </a:t>
            </a:r>
          </a:p>
          <a:p>
            <a:pPr marL="857250" lvl="1" indent="-457200">
              <a:buNone/>
            </a:pPr>
            <a:r>
              <a:rPr lang="en-US" sz="6400" dirty="0" smtClean="0">
                <a:hlinkClick r:id="rId4"/>
              </a:rPr>
              <a:t>http://www.cms.gov/CCIIO/Programs-and-Initiatives/Health-Insurance-Marketplaces/assistance.html</a:t>
            </a:r>
            <a:endParaRPr lang="en-US" sz="6400" dirty="0" smtClean="0"/>
          </a:p>
          <a:p>
            <a:pPr marL="857250" lvl="1" indent="-457200">
              <a:buNone/>
            </a:pPr>
            <a:endParaRPr lang="en-US" sz="6400" dirty="0" smtClean="0">
              <a:hlinkClick r:id="rId5"/>
            </a:endParaRPr>
          </a:p>
          <a:p>
            <a:pPr marL="457200" indent="-457200">
              <a:buAutoNum type="arabicPeriod" startAt="4"/>
            </a:pPr>
            <a:r>
              <a:rPr lang="en-US" sz="6400" b="1" dirty="0" smtClean="0">
                <a:cs typeface="Arial" pitchFamily="34" charset="0"/>
              </a:rPr>
              <a:t>Agent and Broker Training</a:t>
            </a:r>
          </a:p>
          <a:p>
            <a:pPr marL="857250" lvl="1" indent="-457200">
              <a:buNone/>
            </a:pPr>
            <a:r>
              <a:rPr lang="en-US" sz="6400" dirty="0" smtClean="0">
                <a:hlinkClick r:id="rId5"/>
              </a:rPr>
              <a:t>http://www.cms.gov/CCIIO/programs-and-initiatives/health-insurance-marketplaces/a-b-resources.html</a:t>
            </a:r>
            <a:endParaRPr lang="en-US" sz="6400" dirty="0" smtClean="0"/>
          </a:p>
          <a:p>
            <a:pPr marL="857250" lvl="1" indent="-457200">
              <a:buNone/>
            </a:pPr>
            <a:endParaRPr lang="en-US" sz="6400" dirty="0" smtClean="0">
              <a:hlinkClick r:id="rId4"/>
            </a:endParaRPr>
          </a:p>
          <a:p>
            <a:pPr marL="457200" indent="-457200">
              <a:buFont typeface="Wingdings" pitchFamily="2" charset="2"/>
              <a:buAutoNum type="arabicPeriod" startAt="4"/>
            </a:pPr>
            <a:r>
              <a:rPr lang="en-US" sz="6400" b="1" dirty="0" smtClean="0">
                <a:cs typeface="Arial" pitchFamily="34" charset="0"/>
              </a:rPr>
              <a:t>Champions for Coverage</a:t>
            </a:r>
          </a:p>
          <a:p>
            <a:pPr marL="914400" lvl="1" indent="-514350">
              <a:buNone/>
            </a:pPr>
            <a:r>
              <a:rPr lang="en-US" sz="6400" dirty="0" smtClean="0">
                <a:hlinkClick r:id="rId6"/>
              </a:rPr>
              <a:t>http://marketplace.cms.gov/help-us/champion.html</a:t>
            </a:r>
            <a:endParaRPr lang="en-US" sz="6400" dirty="0" smtClean="0">
              <a:hlinkClick r:id="rId5"/>
            </a:endParaRPr>
          </a:p>
          <a:p>
            <a:pPr marL="514350" indent="-514350">
              <a:buNone/>
            </a:pPr>
            <a:endParaRPr lang="en-US" dirty="0" smtClean="0">
              <a:cs typeface="Arial" pitchFamily="34" charset="0"/>
            </a:endParaRPr>
          </a:p>
        </p:txBody>
      </p:sp>
      <p:sp>
        <p:nvSpPr>
          <p:cNvPr id="3" name="Title 2"/>
          <p:cNvSpPr>
            <a:spLocks noGrp="1"/>
          </p:cNvSpPr>
          <p:nvPr>
            <p:ph type="title"/>
          </p:nvPr>
        </p:nvSpPr>
        <p:spPr/>
        <p:txBody>
          <a:bodyPr/>
          <a:lstStyle/>
          <a:p>
            <a:r>
              <a:rPr lang="en-US" dirty="0" smtClean="0">
                <a:cs typeface="Arial" pitchFamily="34" charset="0"/>
              </a:rPr>
              <a:t/>
            </a:r>
            <a:br>
              <a:rPr lang="en-US" dirty="0" smtClean="0">
                <a:cs typeface="Arial" pitchFamily="34" charset="0"/>
              </a:rPr>
            </a:br>
            <a:r>
              <a:rPr lang="en-US" dirty="0" smtClean="0">
                <a:cs typeface="Arial" pitchFamily="34" charset="0"/>
              </a:rPr>
              <a:t>Assistance to Arizona Consumers </a:t>
            </a:r>
            <a:br>
              <a:rPr lang="en-US" dirty="0" smtClean="0">
                <a:cs typeface="Arial" pitchFamily="34" charset="0"/>
              </a:rPr>
            </a:br>
            <a:r>
              <a:rPr lang="en-US" dirty="0" smtClean="0">
                <a:cs typeface="Arial" pitchFamily="34" charset="0"/>
              </a:rPr>
              <a:t>and Small Businesses</a:t>
            </a:r>
            <a:r>
              <a:rPr lang="en-US" dirty="0">
                <a:cs typeface="Arial" pitchFamily="34" charset="0"/>
              </a:rPr>
              <a:t/>
            </a:r>
            <a:br>
              <a:rPr lang="en-US" dirty="0">
                <a:cs typeface="Arial" pitchFamily="34" charset="0"/>
              </a:rPr>
            </a:br>
            <a:endParaRPr lang="en-US" dirty="0">
              <a:cs typeface="Arial" pitchFamily="34" charset="0"/>
            </a:endParaRPr>
          </a:p>
        </p:txBody>
      </p:sp>
      <p:sp>
        <p:nvSpPr>
          <p:cNvPr id="4" name="Slide Number Placeholder 3"/>
          <p:cNvSpPr>
            <a:spLocks noGrp="1"/>
          </p:cNvSpPr>
          <p:nvPr>
            <p:ph type="sldNum" sz="quarter" idx="4294967295"/>
          </p:nvPr>
        </p:nvSpPr>
        <p:spPr>
          <a:xfrm>
            <a:off x="8404167" y="6356350"/>
            <a:ext cx="498769" cy="365125"/>
          </a:xfrm>
          <a:prstGeom prst="rect">
            <a:avLst/>
          </a:prstGeom>
        </p:spPr>
        <p:txBody>
          <a:bodyPr/>
          <a:lstStyle/>
          <a:p>
            <a:fld id="{6C8528C6-51AA-46D8-A6CE-1E15919369C2}" type="slidenum">
              <a:rPr lang="en-US" smtClean="0">
                <a:solidFill>
                  <a:prstClr val="black">
                    <a:tint val="75000"/>
                  </a:prstClr>
                </a:solidFill>
              </a:rPr>
              <a:pPr/>
              <a:t>14</a:t>
            </a:fld>
            <a:endParaRPr lang="en-US" dirty="0">
              <a:solidFill>
                <a:prstClr val="black">
                  <a:tint val="75000"/>
                </a:prstClr>
              </a:solidFill>
            </a:endParaRPr>
          </a:p>
        </p:txBody>
      </p:sp>
      <p:sp>
        <p:nvSpPr>
          <p:cNvPr id="8" name="Date Placeholder 7"/>
          <p:cNvSpPr>
            <a:spLocks noGrp="1"/>
          </p:cNvSpPr>
          <p:nvPr>
            <p:ph type="dt" sz="half" idx="2"/>
          </p:nvPr>
        </p:nvSpPr>
        <p:spPr/>
        <p:txBody>
          <a:bodyPr/>
          <a:lstStyle/>
          <a:p>
            <a:fld id="{24A117A2-6FA7-49AC-BD15-06945A2F2720}" type="datetime1">
              <a:rPr lang="en-US" smtClean="0"/>
              <a:pPr/>
              <a:t>8/9/2013</a:t>
            </a:fld>
            <a:endParaRPr lang="en-US" dirty="0"/>
          </a:p>
        </p:txBody>
      </p:sp>
      <p:sp>
        <p:nvSpPr>
          <p:cNvPr id="9" name="Footer Placeholder 8"/>
          <p:cNvSpPr>
            <a:spLocks noGrp="1"/>
          </p:cNvSpPr>
          <p:nvPr>
            <p:ph type="ftr" sz="quarter" idx="3"/>
          </p:nvPr>
        </p:nvSpPr>
        <p:spPr/>
        <p:txBody>
          <a:bodyPr/>
          <a:lstStyle/>
          <a:p>
            <a:r>
              <a:rPr lang="en-US" dirty="0" smtClean="0"/>
              <a:t>The Health Insurance Marketplace 101 </a:t>
            </a:r>
            <a:endParaRPr lang="en-US" dirty="0"/>
          </a:p>
        </p:txBody>
      </p:sp>
    </p:spTree>
    <p:extLst>
      <p:ext uri="{BB962C8B-B14F-4D97-AF65-F5344CB8AC3E}">
        <p14:creationId xmlns:p14="http://schemas.microsoft.com/office/powerpoint/2010/main" val="189588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 name="Content Placeholder 4"/>
          <p:cNvPicPr>
            <a:picLocks noGrp="1"/>
          </p:cNvPicPr>
          <p:nvPr>
            <p:ph idx="1"/>
          </p:nvPr>
        </p:nvPicPr>
        <p:blipFill rotWithShape="1">
          <a:blip r:embed="rId2" cstate="print"/>
          <a:srcRect l="18899" t="9031" r="16690" b="9562"/>
          <a:stretch/>
        </p:blipFill>
        <p:spPr bwMode="auto">
          <a:xfrm>
            <a:off x="0" y="0"/>
            <a:ext cx="9144000" cy="640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2081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of family of fo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96240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828800"/>
            <a:ext cx="7696200" cy="4297363"/>
          </a:xfrm>
        </p:spPr>
        <p:txBody>
          <a:bodyPr>
            <a:normAutofit fontScale="85000" lnSpcReduction="20000"/>
          </a:bodyPr>
          <a:lstStyle/>
          <a:p>
            <a:pPr marL="347663" lvl="1" indent="-347663">
              <a:lnSpc>
                <a:spcPct val="120000"/>
              </a:lnSpc>
              <a:spcBef>
                <a:spcPts val="600"/>
              </a:spcBef>
              <a:buFont typeface="Wingdings" pitchFamily="2" charset="2"/>
              <a:buChar char="§"/>
            </a:pPr>
            <a:r>
              <a:rPr lang="en-US" sz="3300" dirty="0" smtClean="0"/>
              <a:t>A new way </a:t>
            </a:r>
            <a:r>
              <a:rPr lang="en-US" sz="3300" dirty="0"/>
              <a:t>to </a:t>
            </a:r>
            <a:r>
              <a:rPr lang="en-US" sz="3300" dirty="0" smtClean="0"/>
              <a:t>get health insurance</a:t>
            </a:r>
            <a:endParaRPr lang="en-US" sz="3200" dirty="0" smtClean="0"/>
          </a:p>
          <a:p>
            <a:pPr marL="857250" lvl="2" indent="-457200">
              <a:lnSpc>
                <a:spcPct val="120000"/>
              </a:lnSpc>
              <a:spcBef>
                <a:spcPts val="600"/>
              </a:spcBef>
              <a:buSzPct val="100000"/>
              <a:buFont typeface="Arial" pitchFamily="34" charset="0"/>
              <a:buChar char="•"/>
            </a:pPr>
            <a:r>
              <a:rPr lang="en-US" sz="3000" dirty="0" smtClean="0">
                <a:latin typeface="Calibri" pitchFamily="34" charset="0"/>
                <a:cs typeface="Calibri" pitchFamily="34" charset="0"/>
              </a:rPr>
              <a:t>Enrollment </a:t>
            </a:r>
            <a:r>
              <a:rPr lang="en-US" sz="3000" dirty="0">
                <a:latin typeface="Calibri" pitchFamily="34" charset="0"/>
                <a:cs typeface="Calibri" pitchFamily="34" charset="0"/>
              </a:rPr>
              <a:t>starts October 1, </a:t>
            </a:r>
            <a:r>
              <a:rPr lang="en-US" sz="3000" dirty="0" smtClean="0">
                <a:latin typeface="Calibri" pitchFamily="34" charset="0"/>
                <a:cs typeface="Calibri" pitchFamily="34" charset="0"/>
              </a:rPr>
              <a:t>2013</a:t>
            </a:r>
          </a:p>
          <a:p>
            <a:pPr marL="857250" lvl="2" indent="-457200">
              <a:lnSpc>
                <a:spcPct val="120000"/>
              </a:lnSpc>
              <a:spcBef>
                <a:spcPts val="600"/>
              </a:spcBef>
              <a:buSzPct val="100000"/>
              <a:buFont typeface="Arial" pitchFamily="34" charset="0"/>
              <a:buChar char="•"/>
            </a:pPr>
            <a:r>
              <a:rPr lang="en-US" sz="3000" dirty="0" smtClean="0">
                <a:latin typeface="Calibri" pitchFamily="34" charset="0"/>
                <a:cs typeface="Calibri" pitchFamily="34" charset="0"/>
              </a:rPr>
              <a:t>Coverage </a:t>
            </a:r>
            <a:r>
              <a:rPr lang="en-US" sz="3000" dirty="0">
                <a:latin typeface="Calibri" pitchFamily="34" charset="0"/>
                <a:cs typeface="Calibri" pitchFamily="34" charset="0"/>
              </a:rPr>
              <a:t>begins January 2014</a:t>
            </a:r>
          </a:p>
          <a:p>
            <a:pPr>
              <a:lnSpc>
                <a:spcPct val="120000"/>
              </a:lnSpc>
              <a:spcBef>
                <a:spcPts val="600"/>
              </a:spcBef>
            </a:pPr>
            <a:r>
              <a:rPr lang="en-US" sz="3300" dirty="0" smtClean="0"/>
              <a:t>About </a:t>
            </a:r>
            <a:r>
              <a:rPr lang="en-US" sz="3300" dirty="0"/>
              <a:t>25 million Americans will have access to quality health insurance</a:t>
            </a:r>
          </a:p>
          <a:p>
            <a:pPr marL="850900" lvl="1" indent="-342900">
              <a:lnSpc>
                <a:spcPct val="120000"/>
              </a:lnSpc>
              <a:spcBef>
                <a:spcPts val="600"/>
              </a:spcBef>
            </a:pPr>
            <a:r>
              <a:rPr lang="en-US" sz="3000" dirty="0"/>
              <a:t>Up to 20 million may qualify for </a:t>
            </a:r>
            <a:r>
              <a:rPr lang="en-US" sz="3000" dirty="0" smtClean="0"/>
              <a:t>                                     help </a:t>
            </a:r>
            <a:r>
              <a:rPr lang="en-US" sz="3000" dirty="0"/>
              <a:t>to make it more </a:t>
            </a:r>
            <a:r>
              <a:rPr lang="en-US" sz="3000" dirty="0" smtClean="0"/>
              <a:t>affordable</a:t>
            </a:r>
          </a:p>
          <a:p>
            <a:pPr marL="850900" lvl="1" indent="-342900">
              <a:lnSpc>
                <a:spcPct val="120000"/>
              </a:lnSpc>
              <a:spcBef>
                <a:spcPts val="600"/>
              </a:spcBef>
            </a:pPr>
            <a:r>
              <a:rPr lang="en-US" sz="3000" dirty="0" smtClean="0">
                <a:latin typeface="Calibri" pitchFamily="34" charset="0"/>
                <a:cs typeface="Calibri" pitchFamily="34" charset="0"/>
              </a:rPr>
              <a:t>Working families can get help                           through the Marketplace</a:t>
            </a:r>
          </a:p>
          <a:p>
            <a:pPr marL="850900">
              <a:lnSpc>
                <a:spcPct val="120000"/>
              </a:lnSpc>
              <a:spcBef>
                <a:spcPts val="600"/>
              </a:spcBef>
              <a:buFont typeface="Wingdings" pitchFamily="2" charset="2"/>
              <a:buChar char="§"/>
            </a:pPr>
            <a:endParaRPr lang="en-US" dirty="0" smtClean="0">
              <a:latin typeface="Calibri" pitchFamily="34" charset="0"/>
              <a:cs typeface="Calibri" pitchFamily="34" charset="0"/>
            </a:endParaRPr>
          </a:p>
          <a:p>
            <a:pPr marL="0" indent="0">
              <a:buNone/>
            </a:pPr>
            <a:endParaRPr lang="en-US" dirty="0"/>
          </a:p>
        </p:txBody>
      </p:sp>
      <p:sp>
        <p:nvSpPr>
          <p:cNvPr id="3" name="Title 2"/>
          <p:cNvSpPr>
            <a:spLocks noGrp="1"/>
          </p:cNvSpPr>
          <p:nvPr>
            <p:ph type="title"/>
          </p:nvPr>
        </p:nvSpPr>
        <p:spPr/>
        <p:txBody>
          <a:bodyPr/>
          <a:lstStyle/>
          <a:p>
            <a:r>
              <a:rPr lang="en-US" dirty="0" smtClean="0"/>
              <a:t/>
            </a:r>
            <a:br>
              <a:rPr lang="en-US" dirty="0" smtClean="0"/>
            </a:br>
            <a:r>
              <a:rPr lang="en-US" dirty="0" smtClean="0"/>
              <a:t>The Marketplace</a:t>
            </a:r>
            <a:r>
              <a:rPr lang="en-US" dirty="0"/>
              <a:t/>
            </a:r>
            <a:br>
              <a:rPr lang="en-US" dirty="0"/>
            </a:br>
            <a:endParaRPr lang="en-US" sz="4800" dirty="0"/>
          </a:p>
        </p:txBody>
      </p:sp>
    </p:spTree>
    <p:extLst>
      <p:ext uri="{BB962C8B-B14F-4D97-AF65-F5344CB8AC3E}">
        <p14:creationId xmlns:p14="http://schemas.microsoft.com/office/powerpoint/2010/main" val="3047846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spcBef>
                <a:spcPts val="600"/>
              </a:spcBef>
            </a:pPr>
            <a:r>
              <a:rPr lang="en-US" dirty="0" smtClean="0"/>
              <a:t>Open </a:t>
            </a:r>
            <a:r>
              <a:rPr lang="en-US" dirty="0"/>
              <a:t>enrollment period starts October 1, 2013 and ends March 31, </a:t>
            </a:r>
            <a:r>
              <a:rPr lang="en-US" dirty="0" smtClean="0"/>
              <a:t>2014</a:t>
            </a:r>
          </a:p>
          <a:p>
            <a:pPr>
              <a:spcBef>
                <a:spcPts val="600"/>
              </a:spcBef>
            </a:pPr>
            <a:r>
              <a:rPr lang="en-US" dirty="0" smtClean="0"/>
              <a:t>Eligibility </a:t>
            </a:r>
            <a:r>
              <a:rPr lang="en-US" dirty="0"/>
              <a:t>requires </a:t>
            </a:r>
            <a:r>
              <a:rPr lang="en-US" dirty="0" smtClean="0"/>
              <a:t>consumers to</a:t>
            </a:r>
            <a:endParaRPr lang="en-US" dirty="0"/>
          </a:p>
          <a:p>
            <a:pPr lvl="1">
              <a:spcBef>
                <a:spcPts val="600"/>
              </a:spcBef>
            </a:pPr>
            <a:r>
              <a:rPr lang="en-US" dirty="0" smtClean="0"/>
              <a:t>Live </a:t>
            </a:r>
            <a:r>
              <a:rPr lang="en-US" dirty="0"/>
              <a:t>in its service area, and</a:t>
            </a:r>
          </a:p>
          <a:p>
            <a:pPr lvl="1">
              <a:spcBef>
                <a:spcPts val="600"/>
              </a:spcBef>
            </a:pPr>
            <a:r>
              <a:rPr lang="en-US" dirty="0" smtClean="0"/>
              <a:t>Be </a:t>
            </a:r>
            <a:r>
              <a:rPr lang="en-US" dirty="0"/>
              <a:t>a U.S. citizen or national, or</a:t>
            </a:r>
          </a:p>
          <a:p>
            <a:pPr lvl="1">
              <a:spcBef>
                <a:spcPts val="600"/>
              </a:spcBef>
            </a:pPr>
            <a:r>
              <a:rPr lang="en-US" dirty="0" smtClean="0"/>
              <a:t>Be </a:t>
            </a:r>
            <a:r>
              <a:rPr lang="en-US" dirty="0"/>
              <a:t>a non-citizen who is lawfully present in the U.S. for the entire period for which enrollment is sought</a:t>
            </a:r>
          </a:p>
          <a:p>
            <a:pPr lvl="1">
              <a:spcBef>
                <a:spcPts val="600"/>
              </a:spcBef>
            </a:pPr>
            <a:r>
              <a:rPr lang="en-US" dirty="0" smtClean="0"/>
              <a:t>Not </a:t>
            </a:r>
            <a:r>
              <a:rPr lang="en-US" dirty="0"/>
              <a:t>be </a:t>
            </a:r>
            <a:r>
              <a:rPr lang="en-US" dirty="0" smtClean="0"/>
              <a:t>incarcerated</a:t>
            </a:r>
          </a:p>
        </p:txBody>
      </p:sp>
      <p:sp>
        <p:nvSpPr>
          <p:cNvPr id="5" name="Title 4"/>
          <p:cNvSpPr>
            <a:spLocks noGrp="1"/>
          </p:cNvSpPr>
          <p:nvPr>
            <p:ph type="title"/>
          </p:nvPr>
        </p:nvSpPr>
        <p:spPr/>
        <p:txBody>
          <a:bodyPr/>
          <a:lstStyle/>
          <a:p>
            <a:r>
              <a:rPr lang="en-US" dirty="0"/>
              <a:t>Eligibility and Enrollment</a:t>
            </a:r>
          </a:p>
        </p:txBody>
      </p:sp>
    </p:spTree>
    <p:extLst>
      <p:ext uri="{BB962C8B-B14F-4D97-AF65-F5344CB8AC3E}">
        <p14:creationId xmlns:p14="http://schemas.microsoft.com/office/powerpoint/2010/main" val="2240860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r>
              <a:rPr lang="en-US" b="1" dirty="0"/>
              <a:t>Helps enhance competition </a:t>
            </a:r>
            <a:r>
              <a:rPr lang="en-US" dirty="0"/>
              <a:t>in the health insurance market</a:t>
            </a:r>
          </a:p>
          <a:p>
            <a:r>
              <a:rPr lang="en-US" b="1" dirty="0" smtClean="0"/>
              <a:t>Increases Affordability</a:t>
            </a:r>
            <a:r>
              <a:rPr lang="en-US" dirty="0" smtClean="0"/>
              <a:t> through premium tax credits, cost sharing reductions, or public insurance programs</a:t>
            </a:r>
            <a:endParaRPr lang="en-US" b="1" dirty="0" smtClean="0"/>
          </a:p>
          <a:p>
            <a:r>
              <a:rPr lang="en-US" b="1" dirty="0" smtClean="0"/>
              <a:t>Ensures Quality </a:t>
            </a:r>
            <a:r>
              <a:rPr lang="en-US" dirty="0" smtClean="0"/>
              <a:t>through QHPs that must meet basic standards, including quality standards, consumer protections, and access to an adequate range of clinicians</a:t>
            </a:r>
            <a:endParaRPr lang="en-US" b="1" dirty="0" smtClean="0"/>
          </a:p>
          <a:p>
            <a:r>
              <a:rPr lang="en-US" b="1" dirty="0" smtClean="0"/>
              <a:t>Makes Costs Clear</a:t>
            </a:r>
            <a:r>
              <a:rPr lang="en-US" dirty="0" smtClean="0"/>
              <a:t> by providing information about prices and benefits in simple terms consumers can understand, so they don’t have to guess about costs</a:t>
            </a:r>
          </a:p>
        </p:txBody>
      </p:sp>
      <p:sp>
        <p:nvSpPr>
          <p:cNvPr id="5" name="Title 4"/>
          <p:cNvSpPr>
            <a:spLocks noGrp="1"/>
          </p:cNvSpPr>
          <p:nvPr>
            <p:ph type="title"/>
          </p:nvPr>
        </p:nvSpPr>
        <p:spPr/>
        <p:txBody>
          <a:bodyPr/>
          <a:lstStyle/>
          <a:p>
            <a:r>
              <a:rPr lang="en-US" dirty="0" smtClean="0"/>
              <a:t>Advantages </a:t>
            </a:r>
            <a:r>
              <a:rPr lang="en-US" dirty="0"/>
              <a:t>of the </a:t>
            </a:r>
            <a:r>
              <a:rPr lang="en-US" dirty="0" smtClean="0"/>
              <a:t>Marketplace</a:t>
            </a:r>
            <a:endParaRPr lang="en-US" dirty="0"/>
          </a:p>
        </p:txBody>
      </p:sp>
    </p:spTree>
    <p:extLst>
      <p:ext uri="{BB962C8B-B14F-4D97-AF65-F5344CB8AC3E}">
        <p14:creationId xmlns:p14="http://schemas.microsoft.com/office/powerpoint/2010/main" val="2886842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9600" y="1600200"/>
            <a:ext cx="4343400" cy="4955203"/>
          </a:xfrm>
          <a:prstGeom prst="rect">
            <a:avLst/>
          </a:prstGeom>
          <a:noFill/>
        </p:spPr>
        <p:txBody>
          <a:bodyPr wrap="square" rtlCol="0">
            <a:spAutoFit/>
          </a:bodyPr>
          <a:lstStyle/>
          <a:p>
            <a:pPr marL="628650" indent="-457200">
              <a:spcBef>
                <a:spcPts val="1200"/>
              </a:spcBef>
              <a:buFont typeface="+mj-lt"/>
              <a:buAutoNum type="arabicPeriod" startAt="6"/>
            </a:pPr>
            <a:r>
              <a:rPr lang="en-US" sz="2400" dirty="0" smtClean="0"/>
              <a:t>Prescription drugs</a:t>
            </a:r>
          </a:p>
          <a:p>
            <a:pPr marL="628650" indent="-457200">
              <a:spcBef>
                <a:spcPts val="1200"/>
              </a:spcBef>
              <a:buFont typeface="+mj-lt"/>
              <a:buAutoNum type="arabicPeriod" startAt="6"/>
            </a:pPr>
            <a:r>
              <a:rPr lang="en-US" sz="2400" dirty="0" smtClean="0"/>
              <a:t>Rehabilitative and habilitative services and devices</a:t>
            </a:r>
          </a:p>
          <a:p>
            <a:pPr marL="628650" indent="-457200">
              <a:spcBef>
                <a:spcPts val="1200"/>
              </a:spcBef>
              <a:buFont typeface="+mj-lt"/>
              <a:buAutoNum type="arabicPeriod" startAt="6"/>
            </a:pPr>
            <a:r>
              <a:rPr lang="en-US" sz="2400" dirty="0" smtClean="0"/>
              <a:t>Laboratory services</a:t>
            </a:r>
          </a:p>
          <a:p>
            <a:pPr marL="628650" indent="-457200">
              <a:spcBef>
                <a:spcPts val="1200"/>
              </a:spcBef>
              <a:buFont typeface="+mj-lt"/>
              <a:buAutoNum type="arabicPeriod" startAt="6"/>
            </a:pPr>
            <a:r>
              <a:rPr lang="en-US" sz="2400" dirty="0" smtClean="0"/>
              <a:t>Preventive and wellness services and chronic disease management</a:t>
            </a:r>
          </a:p>
          <a:p>
            <a:pPr marL="514350" indent="-514350">
              <a:spcBef>
                <a:spcPts val="1200"/>
              </a:spcBef>
              <a:buFont typeface="+mj-lt"/>
              <a:buAutoNum type="arabicPeriod" startAt="6"/>
            </a:pPr>
            <a:r>
              <a:rPr lang="en-US" sz="2400" dirty="0" smtClean="0"/>
              <a:t>Pediatric services, including oral and vision care</a:t>
            </a:r>
          </a:p>
          <a:p>
            <a:pPr marL="342900" indent="-342900">
              <a:buFont typeface="+mj-lt"/>
              <a:buAutoNum type="arabicPeriod" startAt="6"/>
            </a:pPr>
            <a:endParaRPr lang="en-US" dirty="0" smtClean="0"/>
          </a:p>
          <a:p>
            <a:pPr marL="342900" indent="-342900">
              <a:buAutoNum type="arabicPeriod" startAt="6"/>
            </a:pPr>
            <a:endParaRPr lang="en-US" dirty="0"/>
          </a:p>
        </p:txBody>
      </p:sp>
      <p:sp>
        <p:nvSpPr>
          <p:cNvPr id="6" name="TextBox 5"/>
          <p:cNvSpPr txBox="1"/>
          <p:nvPr/>
        </p:nvSpPr>
        <p:spPr>
          <a:xfrm>
            <a:off x="304800" y="1600200"/>
            <a:ext cx="4191000" cy="4339650"/>
          </a:xfrm>
          <a:prstGeom prst="rect">
            <a:avLst/>
          </a:prstGeom>
          <a:noFill/>
        </p:spPr>
        <p:txBody>
          <a:bodyPr wrap="square" rtlCol="0">
            <a:spAutoFit/>
          </a:bodyPr>
          <a:lstStyle/>
          <a:p>
            <a:pPr marL="514350" indent="-342900">
              <a:spcBef>
                <a:spcPts val="1800"/>
              </a:spcBef>
              <a:buAutoNum type="arabicPeriod"/>
            </a:pPr>
            <a:r>
              <a:rPr lang="en-US" sz="2400" dirty="0" smtClean="0"/>
              <a:t>Ambulatory patient services</a:t>
            </a:r>
          </a:p>
          <a:p>
            <a:pPr marL="514350" indent="-342900">
              <a:spcBef>
                <a:spcPts val="1800"/>
              </a:spcBef>
              <a:buAutoNum type="arabicPeriod"/>
            </a:pPr>
            <a:r>
              <a:rPr lang="en-US" sz="2400" dirty="0" smtClean="0"/>
              <a:t>Emergency services</a:t>
            </a:r>
          </a:p>
          <a:p>
            <a:pPr marL="514350" indent="-342900">
              <a:spcBef>
                <a:spcPts val="1800"/>
              </a:spcBef>
              <a:buAutoNum type="arabicPeriod"/>
            </a:pPr>
            <a:r>
              <a:rPr lang="en-US" sz="2400" dirty="0" smtClean="0"/>
              <a:t>Hospitalization</a:t>
            </a:r>
          </a:p>
          <a:p>
            <a:pPr marL="514350" indent="-342900">
              <a:spcBef>
                <a:spcPts val="1800"/>
              </a:spcBef>
              <a:buAutoNum type="arabicPeriod"/>
            </a:pPr>
            <a:r>
              <a:rPr lang="en-US" sz="2400" dirty="0" smtClean="0"/>
              <a:t>Maternity and newborn care</a:t>
            </a:r>
          </a:p>
          <a:p>
            <a:pPr marL="514350" indent="-342900">
              <a:spcBef>
                <a:spcPts val="1800"/>
              </a:spcBef>
              <a:buAutoNum type="arabicPeriod"/>
            </a:pPr>
            <a:r>
              <a:rPr lang="en-US" sz="2400" dirty="0" smtClean="0"/>
              <a:t>Mental health </a:t>
            </a:r>
            <a:r>
              <a:rPr lang="en-US" sz="2400" dirty="0"/>
              <a:t>and substance use disorder services, including behavioral health </a:t>
            </a:r>
            <a:r>
              <a:rPr lang="en-US" sz="2400" dirty="0" smtClean="0"/>
              <a:t>treatment</a:t>
            </a:r>
            <a:endParaRPr lang="en-US" sz="2400" dirty="0"/>
          </a:p>
        </p:txBody>
      </p:sp>
      <p:sp>
        <p:nvSpPr>
          <p:cNvPr id="5" name="Title 4"/>
          <p:cNvSpPr>
            <a:spLocks noGrp="1"/>
          </p:cNvSpPr>
          <p:nvPr>
            <p:ph type="title"/>
          </p:nvPr>
        </p:nvSpPr>
        <p:spPr/>
        <p:txBody>
          <a:bodyPr/>
          <a:lstStyle/>
          <a:p>
            <a:r>
              <a:rPr lang="en-US" sz="4000" dirty="0" smtClean="0"/>
              <a:t>All Qualified Health Plans Will Cover These Essential Health Benefits</a:t>
            </a:r>
            <a:endParaRPr lang="en-US" sz="4000" dirty="0"/>
          </a:p>
        </p:txBody>
      </p:sp>
    </p:spTree>
    <p:extLst>
      <p:ext uri="{BB962C8B-B14F-4D97-AF65-F5344CB8AC3E}">
        <p14:creationId xmlns:p14="http://schemas.microsoft.com/office/powerpoint/2010/main" val="2407023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fontAlgn="auto">
              <a:spcAft>
                <a:spcPts val="0"/>
              </a:spcAft>
              <a:defRPr/>
            </a:pPr>
            <a:r>
              <a:rPr lang="en-US" sz="2400" dirty="0" smtClean="0">
                <a:cs typeface="Arial" pitchFamily="34" charset="0"/>
              </a:rPr>
              <a:t>Community Resource</a:t>
            </a:r>
          </a:p>
          <a:p>
            <a:pPr fontAlgn="auto">
              <a:spcAft>
                <a:spcPts val="0"/>
              </a:spcAft>
              <a:buFont typeface="Arial"/>
              <a:buNone/>
              <a:defRPr/>
            </a:pPr>
            <a:endParaRPr lang="en-US" sz="2400" dirty="0" smtClean="0">
              <a:cs typeface="Arial" pitchFamily="34" charset="0"/>
            </a:endParaRPr>
          </a:p>
          <a:p>
            <a:pPr marL="342900" lvl="2" indent="-342900">
              <a:buFont typeface="Arial"/>
              <a:buChar char="•"/>
              <a:defRPr/>
            </a:pPr>
            <a:r>
              <a:rPr lang="en-US" dirty="0" smtClean="0">
                <a:cs typeface="Arial" pitchFamily="34" charset="0"/>
              </a:rPr>
              <a:t>California-Based, extensive travel to AZ, NV, HI, and significant work with the Pacific</a:t>
            </a:r>
          </a:p>
          <a:p>
            <a:pPr marL="342900" lvl="2" indent="-342900">
              <a:buFont typeface="Arial"/>
              <a:buChar char="•"/>
              <a:defRPr/>
            </a:pPr>
            <a:endParaRPr lang="en-US" dirty="0" smtClean="0">
              <a:cs typeface="Arial" pitchFamily="34" charset="0"/>
            </a:endParaRPr>
          </a:p>
          <a:p>
            <a:pPr marL="342900" lvl="2" indent="-342900">
              <a:buFont typeface="Arial"/>
              <a:buChar char="•"/>
              <a:defRPr/>
            </a:pPr>
            <a:r>
              <a:rPr lang="en-US" dirty="0" smtClean="0">
                <a:cs typeface="Arial" pitchFamily="34" charset="0"/>
              </a:rPr>
              <a:t>Day-to-day, week-to-week, month-to-month</a:t>
            </a:r>
          </a:p>
          <a:p>
            <a:pPr marL="342900" lvl="2" indent="-342900">
              <a:buFont typeface="Arial"/>
              <a:buChar char="•"/>
              <a:defRPr/>
            </a:pPr>
            <a:endParaRPr lang="en-US" dirty="0" smtClean="0">
              <a:cs typeface="Arial" pitchFamily="34" charset="0"/>
            </a:endParaRPr>
          </a:p>
          <a:p>
            <a:pPr marL="342900" lvl="2" indent="-342900">
              <a:buFont typeface="Arial"/>
              <a:buChar char="•"/>
              <a:defRPr/>
            </a:pPr>
            <a:r>
              <a:rPr lang="en-US" dirty="0" smtClean="0">
                <a:cs typeface="Arial" pitchFamily="34" charset="0"/>
              </a:rPr>
              <a:t>Educate the public on the benefits of healthcare reform</a:t>
            </a:r>
          </a:p>
          <a:p>
            <a:pPr marL="800100" lvl="3" indent="-342900" fontAlgn="auto">
              <a:spcAft>
                <a:spcPts val="0"/>
              </a:spcAft>
              <a:buNone/>
              <a:defRPr/>
            </a:pPr>
            <a:r>
              <a:rPr lang="en-US" dirty="0" smtClean="0">
                <a:cs typeface="Arial" pitchFamily="34" charset="0"/>
              </a:rPr>
              <a:t>-- Healthcare.gov</a:t>
            </a:r>
          </a:p>
          <a:p>
            <a:pPr marL="800100" lvl="3" indent="-342900" fontAlgn="auto">
              <a:spcAft>
                <a:spcPts val="0"/>
              </a:spcAft>
              <a:buNone/>
              <a:defRPr/>
            </a:pPr>
            <a:r>
              <a:rPr lang="en-US" dirty="0" smtClean="0">
                <a:cs typeface="Arial" pitchFamily="34" charset="0"/>
              </a:rPr>
              <a:t>-- CuidadodeSalud.gov (Spanish)</a:t>
            </a:r>
          </a:p>
          <a:p>
            <a:pPr marL="800100" lvl="3" indent="-342900" fontAlgn="auto">
              <a:spcAft>
                <a:spcPts val="0"/>
              </a:spcAft>
              <a:buNone/>
              <a:defRPr/>
            </a:pPr>
            <a:r>
              <a:rPr lang="en-US" dirty="0" smtClean="0">
                <a:cs typeface="Arial" pitchFamily="34" charset="0"/>
              </a:rPr>
              <a:t>-- Information in Other Languages</a:t>
            </a:r>
          </a:p>
          <a:p>
            <a:endParaRPr lang="en-US" dirty="0" smtClean="0"/>
          </a:p>
        </p:txBody>
      </p:sp>
      <p:sp>
        <p:nvSpPr>
          <p:cNvPr id="2" name="Title 1"/>
          <p:cNvSpPr>
            <a:spLocks noGrp="1"/>
          </p:cNvSpPr>
          <p:nvPr>
            <p:ph type="title"/>
          </p:nvPr>
        </p:nvSpPr>
        <p:spPr/>
        <p:txBody>
          <a:bodyPr/>
          <a:lstStyle/>
          <a:p>
            <a:pPr algn="ctr"/>
            <a:r>
              <a:rPr lang="en-US" dirty="0" smtClean="0"/>
              <a:t>Office of the Regional Director</a:t>
            </a:r>
            <a:endParaRPr lang="en-US" dirty="0"/>
          </a:p>
        </p:txBody>
      </p:sp>
      <p:sp>
        <p:nvSpPr>
          <p:cNvPr id="4" name="Slide Number Placeholder 3"/>
          <p:cNvSpPr>
            <a:spLocks noGrp="1"/>
          </p:cNvSpPr>
          <p:nvPr>
            <p:ph type="sldNum" sz="quarter" idx="4294967295"/>
          </p:nvPr>
        </p:nvSpPr>
        <p:spPr>
          <a:xfrm>
            <a:off x="8404167" y="6356350"/>
            <a:ext cx="498769" cy="365125"/>
          </a:xfrm>
          <a:prstGeom prst="rect">
            <a:avLst/>
          </a:prstGeom>
        </p:spPr>
        <p:txBody>
          <a:bodyPr/>
          <a:lstStyle/>
          <a:p>
            <a:fld id="{6C8528C6-51AA-46D8-A6CE-1E15919369C2}" type="slidenum">
              <a:rPr lang="en-US" smtClean="0">
                <a:solidFill>
                  <a:prstClr val="black">
                    <a:tint val="75000"/>
                  </a:prstClr>
                </a:solidFill>
              </a:rPr>
              <a:pPr/>
              <a:t>2</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Who is </a:t>
            </a:r>
            <a:r>
              <a:rPr lang="en-US" dirty="0" smtClean="0"/>
              <a:t>eligible?</a:t>
            </a:r>
            <a:endParaRPr lang="en-US" dirty="0"/>
          </a:p>
          <a:p>
            <a:pPr lvl="1"/>
            <a:r>
              <a:rPr lang="en-US" dirty="0" smtClean="0"/>
              <a:t>Young </a:t>
            </a:r>
            <a:r>
              <a:rPr lang="en-US" dirty="0"/>
              <a:t>adults under 30 years of age</a:t>
            </a:r>
          </a:p>
          <a:p>
            <a:pPr lvl="1"/>
            <a:r>
              <a:rPr lang="en-US" dirty="0" smtClean="0"/>
              <a:t>Those </a:t>
            </a:r>
            <a:r>
              <a:rPr lang="en-US" dirty="0"/>
              <a:t>who </a:t>
            </a:r>
            <a:r>
              <a:rPr lang="en-US" dirty="0" smtClean="0"/>
              <a:t>can not </a:t>
            </a:r>
            <a:r>
              <a:rPr lang="en-US" dirty="0"/>
              <a:t>afford coverage and obtain a hardship </a:t>
            </a:r>
            <a:r>
              <a:rPr lang="en-US" dirty="0" smtClean="0"/>
              <a:t>waiver</a:t>
            </a:r>
            <a:endParaRPr lang="en-US" dirty="0"/>
          </a:p>
          <a:p>
            <a:r>
              <a:rPr lang="en-US" dirty="0"/>
              <a:t>What is catastrophic coverage?</a:t>
            </a:r>
          </a:p>
          <a:p>
            <a:pPr lvl="1"/>
            <a:r>
              <a:rPr lang="en-US" dirty="0" smtClean="0"/>
              <a:t>Plans </a:t>
            </a:r>
            <a:r>
              <a:rPr lang="en-US" dirty="0"/>
              <a:t>with high-deductibles and lower premiums</a:t>
            </a:r>
          </a:p>
          <a:p>
            <a:pPr lvl="1"/>
            <a:r>
              <a:rPr lang="en-US" dirty="0" smtClean="0"/>
              <a:t>Includes </a:t>
            </a:r>
            <a:r>
              <a:rPr lang="en-US" dirty="0"/>
              <a:t>coverage of 3 primary care visits and preventive services with no out-of-pocket costs</a:t>
            </a:r>
          </a:p>
          <a:p>
            <a:pPr lvl="1"/>
            <a:r>
              <a:rPr lang="en-US" dirty="0" smtClean="0"/>
              <a:t>Protects </a:t>
            </a:r>
            <a:r>
              <a:rPr lang="en-US" dirty="0"/>
              <a:t>consumers from high out-of-pocket costs</a:t>
            </a:r>
          </a:p>
        </p:txBody>
      </p:sp>
      <p:sp>
        <p:nvSpPr>
          <p:cNvPr id="5" name="Title 4"/>
          <p:cNvSpPr>
            <a:spLocks noGrp="1"/>
          </p:cNvSpPr>
          <p:nvPr>
            <p:ph type="title"/>
          </p:nvPr>
        </p:nvSpPr>
        <p:spPr/>
        <p:txBody>
          <a:bodyPr>
            <a:normAutofit/>
          </a:bodyPr>
          <a:lstStyle/>
          <a:p>
            <a:r>
              <a:rPr lang="en-US" dirty="0" smtClean="0"/>
              <a:t>Catastrophic Plans</a:t>
            </a:r>
            <a:endParaRPr lang="en-US" dirty="0"/>
          </a:p>
        </p:txBody>
      </p:sp>
    </p:spTree>
    <p:extLst>
      <p:ext uri="{BB962C8B-B14F-4D97-AF65-F5344CB8AC3E}">
        <p14:creationId xmlns:p14="http://schemas.microsoft.com/office/powerpoint/2010/main" val="1516909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husband and wife, a son and daugh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895600"/>
            <a:ext cx="256063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1828800"/>
            <a:ext cx="6248400" cy="4343400"/>
          </a:xfrm>
        </p:spPr>
        <p:txBody>
          <a:bodyPr>
            <a:normAutofit/>
          </a:bodyPr>
          <a:lstStyle/>
          <a:p>
            <a:r>
              <a:rPr lang="en-US" dirty="0" smtClean="0"/>
              <a:t>Based on family income and size</a:t>
            </a:r>
          </a:p>
          <a:p>
            <a:pPr lvl="1"/>
            <a:r>
              <a:rPr lang="en-US" dirty="0" smtClean="0"/>
              <a:t>Premium discount</a:t>
            </a:r>
          </a:p>
          <a:p>
            <a:pPr lvl="2">
              <a:buFont typeface="Wingdings" pitchFamily="2" charset="2"/>
              <a:buChar char="q"/>
            </a:pPr>
            <a:r>
              <a:rPr lang="en-US" dirty="0" smtClean="0"/>
              <a:t>Family of four with annual </a:t>
            </a:r>
            <a:r>
              <a:rPr lang="en-US" dirty="0" smtClean="0">
                <a:latin typeface="Calibri" pitchFamily="34" charset="0"/>
                <a:cs typeface="Calibri" pitchFamily="34" charset="0"/>
              </a:rPr>
              <a:t> </a:t>
            </a:r>
            <a:r>
              <a:rPr lang="en-US" dirty="0">
                <a:latin typeface="Calibri" pitchFamily="34" charset="0"/>
                <a:cs typeface="Calibri" pitchFamily="34" charset="0"/>
              </a:rPr>
              <a:t>income </a:t>
            </a:r>
            <a:r>
              <a:rPr lang="en-US" dirty="0" smtClean="0">
                <a:latin typeface="Calibri" pitchFamily="34" charset="0"/>
                <a:cs typeface="Calibri" pitchFamily="34" charset="0"/>
              </a:rPr>
              <a:t>$23,550* </a:t>
            </a:r>
            <a:r>
              <a:rPr lang="en-US" dirty="0">
                <a:latin typeface="Calibri" pitchFamily="34" charset="0"/>
                <a:cs typeface="Calibri" pitchFamily="34" charset="0"/>
              </a:rPr>
              <a:t>– $</a:t>
            </a:r>
            <a:r>
              <a:rPr lang="en-US" dirty="0" smtClean="0">
                <a:latin typeface="Calibri" pitchFamily="34" charset="0"/>
                <a:cs typeface="Calibri" pitchFamily="34" charset="0"/>
              </a:rPr>
              <a:t>94,200* or less </a:t>
            </a:r>
          </a:p>
          <a:p>
            <a:pPr lvl="2">
              <a:buFont typeface="Wingdings" pitchFamily="2" charset="2"/>
              <a:buChar char="q"/>
            </a:pPr>
            <a:r>
              <a:rPr lang="en-US" dirty="0" smtClean="0">
                <a:latin typeface="Calibri" pitchFamily="34" charset="0"/>
                <a:cs typeface="Calibri" pitchFamily="34" charset="0"/>
              </a:rPr>
              <a:t>And </a:t>
            </a:r>
            <a:r>
              <a:rPr lang="en-US" dirty="0">
                <a:latin typeface="Calibri" pitchFamily="34" charset="0"/>
                <a:cs typeface="Calibri" pitchFamily="34" charset="0"/>
              </a:rPr>
              <a:t>not eligible for certain other insurance </a:t>
            </a:r>
            <a:r>
              <a:rPr lang="en-US" dirty="0" smtClean="0">
                <a:latin typeface="Calibri" pitchFamily="34" charset="0"/>
                <a:cs typeface="Calibri" pitchFamily="34" charset="0"/>
              </a:rPr>
              <a:t>coverage l</a:t>
            </a:r>
            <a:r>
              <a:rPr lang="en-US" sz="2400" dirty="0" smtClean="0">
                <a:latin typeface="Calibri" pitchFamily="34" charset="0"/>
                <a:cs typeface="Calibri" pitchFamily="34" charset="0"/>
              </a:rPr>
              <a:t>ike Medicaid</a:t>
            </a:r>
          </a:p>
          <a:p>
            <a:pPr lvl="1"/>
            <a:r>
              <a:rPr lang="en-US" dirty="0" smtClean="0">
                <a:latin typeface="Calibri" pitchFamily="34" charset="0"/>
                <a:cs typeface="Calibri" pitchFamily="34" charset="0"/>
              </a:rPr>
              <a:t>Lower cost-sharing (like copays)</a:t>
            </a:r>
          </a:p>
          <a:p>
            <a:pPr lvl="2">
              <a:buFont typeface="Wingdings" pitchFamily="2" charset="2"/>
              <a:buChar char="q"/>
            </a:pPr>
            <a:r>
              <a:rPr lang="en-US" dirty="0" smtClean="0">
                <a:latin typeface="Calibri" pitchFamily="34" charset="0"/>
                <a:cs typeface="Calibri" pitchFamily="34" charset="0"/>
              </a:rPr>
              <a:t>Family of 4 with annual income $58,875* or less (some other restrictions)</a:t>
            </a:r>
          </a:p>
          <a:p>
            <a:pPr marL="0" indent="0">
              <a:buNone/>
            </a:pPr>
            <a:endParaRPr lang="en-US" sz="1800" dirty="0" smtClean="0">
              <a:latin typeface="Calibri" pitchFamily="34" charset="0"/>
              <a:cs typeface="Calibri" pitchFamily="34" charset="0"/>
            </a:endParaRPr>
          </a:p>
          <a:p>
            <a:pPr marL="0" indent="0">
              <a:buNone/>
            </a:pPr>
            <a:r>
              <a:rPr lang="en-US" sz="1800" dirty="0" smtClean="0">
                <a:latin typeface="Calibri" pitchFamily="34" charset="0"/>
                <a:cs typeface="Calibri" pitchFamily="34" charset="0"/>
              </a:rPr>
              <a:t>*2013 amounts</a:t>
            </a:r>
          </a:p>
        </p:txBody>
      </p:sp>
      <p:sp>
        <p:nvSpPr>
          <p:cNvPr id="4" name="Title 3"/>
          <p:cNvSpPr>
            <a:spLocks noGrp="1"/>
          </p:cNvSpPr>
          <p:nvPr>
            <p:ph type="title"/>
          </p:nvPr>
        </p:nvSpPr>
        <p:spPr/>
        <p:txBody>
          <a:bodyPr>
            <a:normAutofit/>
          </a:bodyPr>
          <a:lstStyle/>
          <a:p>
            <a:pPr algn="ctr"/>
            <a:r>
              <a:rPr lang="en-US" sz="4000" dirty="0" smtClean="0">
                <a:effectLst/>
                <a:latin typeface="Calibri" pitchFamily="34" charset="0"/>
                <a:cs typeface="Calibri" pitchFamily="34" charset="0"/>
              </a:rPr>
              <a:t>Help to Pay Qualified Health Plan Costs</a:t>
            </a:r>
            <a:endParaRPr lang="en-US" sz="4000" dirty="0">
              <a:effectLst/>
              <a:latin typeface="Calibri" pitchFamily="34" charset="0"/>
              <a:cs typeface="Calibri" pitchFamily="34" charset="0"/>
            </a:endParaRPr>
          </a:p>
        </p:txBody>
      </p:sp>
    </p:spTree>
    <p:extLst>
      <p:ext uri="{BB962C8B-B14F-4D97-AF65-F5344CB8AC3E}">
        <p14:creationId xmlns:p14="http://schemas.microsoft.com/office/powerpoint/2010/main" val="4279549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Many obstacles to offering health insurance to employees</a:t>
            </a:r>
          </a:p>
          <a:p>
            <a:r>
              <a:rPr lang="en-US" dirty="0" smtClean="0"/>
              <a:t>Difficulty comparison shopping between plans</a:t>
            </a:r>
          </a:p>
          <a:p>
            <a:r>
              <a:rPr lang="en-US" dirty="0" smtClean="0"/>
              <a:t>Unpredictable rate increases</a:t>
            </a:r>
          </a:p>
          <a:p>
            <a:r>
              <a:rPr lang="en-US" dirty="0" smtClean="0"/>
              <a:t>Higher rates for groups with:</a:t>
            </a:r>
          </a:p>
          <a:p>
            <a:pPr lvl="1">
              <a:buNone/>
            </a:pPr>
            <a:r>
              <a:rPr lang="en-US" sz="1600" dirty="0" smtClean="0"/>
              <a:t>o Older workers</a:t>
            </a:r>
          </a:p>
          <a:p>
            <a:pPr lvl="1">
              <a:buNone/>
            </a:pPr>
            <a:r>
              <a:rPr lang="en-US" sz="1600" dirty="0" smtClean="0"/>
              <a:t>o  Workers who have chronic conditions or high‐cost illnesses</a:t>
            </a:r>
          </a:p>
          <a:p>
            <a:r>
              <a:rPr lang="en-US" dirty="0" smtClean="0"/>
              <a:t>Waiting periods for coverage of pre‐existing conditions</a:t>
            </a:r>
            <a:endParaRPr lang="en-US" dirty="0">
              <a:cs typeface="Arial" pitchFamily="34" charset="0"/>
            </a:endParaRPr>
          </a:p>
        </p:txBody>
      </p:sp>
      <p:sp>
        <p:nvSpPr>
          <p:cNvPr id="3" name="Title 2"/>
          <p:cNvSpPr>
            <a:spLocks noGrp="1"/>
          </p:cNvSpPr>
          <p:nvPr>
            <p:ph type="title"/>
          </p:nvPr>
        </p:nvSpPr>
        <p:spPr/>
        <p:txBody>
          <a:bodyPr/>
          <a:lstStyle/>
          <a:p>
            <a:r>
              <a:rPr lang="en-US" dirty="0" smtClean="0"/>
              <a:t>The Situation for</a:t>
            </a:r>
            <a:br>
              <a:rPr lang="en-US" dirty="0" smtClean="0"/>
            </a:br>
            <a:r>
              <a:rPr lang="en-US" dirty="0" smtClean="0"/>
              <a:t>Small Employers Today</a:t>
            </a:r>
            <a:endParaRPr lang="en-US" dirty="0">
              <a:cs typeface="Arial" pitchFamily="34" charset="0"/>
            </a:endParaRPr>
          </a:p>
        </p:txBody>
      </p:sp>
      <p:sp>
        <p:nvSpPr>
          <p:cNvPr id="4" name="Slide Number Placeholder 3"/>
          <p:cNvSpPr>
            <a:spLocks noGrp="1"/>
          </p:cNvSpPr>
          <p:nvPr>
            <p:ph type="sldNum" sz="quarter" idx="4294967295"/>
          </p:nvPr>
        </p:nvSpPr>
        <p:spPr>
          <a:xfrm>
            <a:off x="8404167" y="6356350"/>
            <a:ext cx="498769" cy="365125"/>
          </a:xfrm>
          <a:prstGeom prst="rect">
            <a:avLst/>
          </a:prstGeom>
        </p:spPr>
        <p:txBody>
          <a:bodyPr/>
          <a:lstStyle/>
          <a:p>
            <a:fld id="{6C8528C6-51AA-46D8-A6CE-1E15919369C2}" type="slidenum">
              <a:rPr lang="en-US" smtClean="0">
                <a:solidFill>
                  <a:prstClr val="black">
                    <a:tint val="75000"/>
                  </a:prstClr>
                </a:solidFill>
              </a:rPr>
              <a:pPr/>
              <a:t>22</a:t>
            </a:fld>
            <a:endParaRPr lang="en-US" dirty="0">
              <a:solidFill>
                <a:prstClr val="black">
                  <a:tint val="75000"/>
                </a:prstClr>
              </a:solidFill>
            </a:endParaRPr>
          </a:p>
        </p:txBody>
      </p:sp>
      <p:sp>
        <p:nvSpPr>
          <p:cNvPr id="8" name="Date Placeholder 7"/>
          <p:cNvSpPr>
            <a:spLocks noGrp="1"/>
          </p:cNvSpPr>
          <p:nvPr>
            <p:ph type="dt" sz="half" idx="2"/>
          </p:nvPr>
        </p:nvSpPr>
        <p:spPr/>
        <p:txBody>
          <a:bodyPr/>
          <a:lstStyle/>
          <a:p>
            <a:fld id="{24A117A2-6FA7-49AC-BD15-06945A2F2720}" type="datetime1">
              <a:rPr lang="en-US" smtClean="0"/>
              <a:pPr/>
              <a:t>8/9/2013</a:t>
            </a:fld>
            <a:endParaRPr lang="en-US" dirty="0"/>
          </a:p>
        </p:txBody>
      </p:sp>
      <p:sp>
        <p:nvSpPr>
          <p:cNvPr id="9" name="Footer Placeholder 8"/>
          <p:cNvSpPr>
            <a:spLocks noGrp="1"/>
          </p:cNvSpPr>
          <p:nvPr>
            <p:ph type="ftr" sz="quarter" idx="3"/>
          </p:nvPr>
        </p:nvSpPr>
        <p:spPr/>
        <p:txBody>
          <a:bodyPr/>
          <a:lstStyle/>
          <a:p>
            <a:r>
              <a:rPr lang="en-US" dirty="0" smtClean="0"/>
              <a:t>The Health Insurance Marketplace 101 </a:t>
            </a:r>
            <a:endParaRPr lang="en-US" dirty="0"/>
          </a:p>
        </p:txBody>
      </p:sp>
    </p:spTree>
    <p:extLst>
      <p:ext uri="{BB962C8B-B14F-4D97-AF65-F5344CB8AC3E}">
        <p14:creationId xmlns:p14="http://schemas.microsoft.com/office/powerpoint/2010/main" val="189588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b="1" dirty="0" smtClean="0"/>
              <a:t>The Small Business Health Care Tax Credit Is available to those employers :</a:t>
            </a:r>
          </a:p>
          <a:p>
            <a:r>
              <a:rPr lang="en-US" dirty="0" smtClean="0"/>
              <a:t>With fewer than 25 “full‐time equivalent” employees</a:t>
            </a:r>
          </a:p>
          <a:p>
            <a:r>
              <a:rPr lang="en-US" dirty="0" smtClean="0"/>
              <a:t>Whose employees’ wages average less than $50,000 per year</a:t>
            </a:r>
          </a:p>
          <a:p>
            <a:r>
              <a:rPr lang="en-US" dirty="0" smtClean="0"/>
              <a:t>Who contribute at least 50% of employees’ premium costs</a:t>
            </a:r>
          </a:p>
          <a:p>
            <a:r>
              <a:rPr lang="en-US" dirty="0" smtClean="0"/>
              <a:t>Who buy health insurance through the SHOP </a:t>
            </a:r>
            <a:r>
              <a:rPr lang="en-US" b="1" dirty="0" smtClean="0"/>
              <a:t>only, starting in </a:t>
            </a:r>
            <a:r>
              <a:rPr lang="en-US" dirty="0" smtClean="0"/>
              <a:t>2014</a:t>
            </a:r>
          </a:p>
          <a:p>
            <a:pPr>
              <a:buNone/>
            </a:pPr>
            <a:r>
              <a:rPr lang="en-US" b="1" dirty="0" smtClean="0"/>
              <a:t>Is worth:</a:t>
            </a:r>
          </a:p>
          <a:p>
            <a:r>
              <a:rPr lang="en-US" u="sng" dirty="0" smtClean="0"/>
              <a:t>Up to 35% </a:t>
            </a:r>
            <a:r>
              <a:rPr lang="en-US" dirty="0" smtClean="0"/>
              <a:t>of employer’s premium contribution (up to 25% for tax‐exempt employers) </a:t>
            </a:r>
            <a:r>
              <a:rPr lang="en-US" b="1" dirty="0" smtClean="0"/>
              <a:t>now</a:t>
            </a:r>
          </a:p>
          <a:p>
            <a:r>
              <a:rPr lang="en-US" u="sng" dirty="0" smtClean="0"/>
              <a:t>Up to 50% </a:t>
            </a:r>
            <a:r>
              <a:rPr lang="en-US" dirty="0" smtClean="0"/>
              <a:t>of employer’s premium contribution (up to 35% for tax exempt employers) </a:t>
            </a:r>
            <a:r>
              <a:rPr lang="en-US" b="1" dirty="0" smtClean="0"/>
              <a:t>starting in 2014</a:t>
            </a:r>
            <a:endParaRPr lang="en-US" dirty="0">
              <a:cs typeface="Arial" pitchFamily="34" charset="0"/>
            </a:endParaRPr>
          </a:p>
        </p:txBody>
      </p:sp>
      <p:sp>
        <p:nvSpPr>
          <p:cNvPr id="3" name="Title 2"/>
          <p:cNvSpPr>
            <a:spLocks noGrp="1"/>
          </p:cNvSpPr>
          <p:nvPr>
            <p:ph type="title"/>
          </p:nvPr>
        </p:nvSpPr>
        <p:spPr/>
        <p:txBody>
          <a:bodyPr/>
          <a:lstStyle/>
          <a:p>
            <a:r>
              <a:rPr lang="en-US" dirty="0" smtClean="0"/>
              <a:t>Removing the Obstacles:</a:t>
            </a:r>
            <a:br>
              <a:rPr lang="en-US" dirty="0" smtClean="0"/>
            </a:br>
            <a:r>
              <a:rPr lang="en-US" dirty="0" smtClean="0"/>
              <a:t>Tax Credits</a:t>
            </a:r>
            <a:endParaRPr lang="en-US" dirty="0">
              <a:cs typeface="Arial" pitchFamily="34" charset="0"/>
            </a:endParaRPr>
          </a:p>
        </p:txBody>
      </p:sp>
    </p:spTree>
    <p:extLst>
      <p:ext uri="{BB962C8B-B14F-4D97-AF65-F5344CB8AC3E}">
        <p14:creationId xmlns:p14="http://schemas.microsoft.com/office/powerpoint/2010/main" val="189588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US" sz="3200" b="1" dirty="0" smtClean="0">
                <a:latin typeface="Constantia-Bold"/>
              </a:rPr>
              <a:t>Who’s eligible?</a:t>
            </a:r>
          </a:p>
          <a:p>
            <a:r>
              <a:rPr lang="en-US" u="sng" dirty="0" smtClean="0">
                <a:latin typeface="Constantia"/>
              </a:rPr>
              <a:t>2014 /2015 </a:t>
            </a:r>
            <a:r>
              <a:rPr lang="en-US" dirty="0" smtClean="0">
                <a:latin typeface="Constantia"/>
              </a:rPr>
              <a:t>- Upper limit of 100 FTEs.  Some Marketplaces may opt to set the upper limit at 50.</a:t>
            </a:r>
          </a:p>
          <a:p>
            <a:r>
              <a:rPr lang="en-US" u="sng" dirty="0" smtClean="0">
                <a:latin typeface="Constantia"/>
              </a:rPr>
              <a:t>2016</a:t>
            </a:r>
            <a:r>
              <a:rPr lang="en-US" dirty="0" smtClean="0">
                <a:latin typeface="Constantia"/>
              </a:rPr>
              <a:t> – Marketplaces must accommodate 100 FTE and below.</a:t>
            </a:r>
          </a:p>
          <a:p>
            <a:r>
              <a:rPr lang="en-US" u="sng" dirty="0" smtClean="0">
                <a:latin typeface="Constantia"/>
              </a:rPr>
              <a:t>2017 and Beyond </a:t>
            </a:r>
            <a:r>
              <a:rPr lang="en-US" dirty="0" smtClean="0">
                <a:latin typeface="Constantia"/>
              </a:rPr>
              <a:t>– States can decide their upper limit.</a:t>
            </a:r>
          </a:p>
          <a:p>
            <a:pPr>
              <a:buNone/>
            </a:pPr>
            <a:endParaRPr lang="en-US" sz="3200" b="1" dirty="0" smtClean="0">
              <a:latin typeface="Constantia-Bold"/>
            </a:endParaRPr>
          </a:p>
          <a:p>
            <a:pPr>
              <a:buNone/>
            </a:pPr>
            <a:r>
              <a:rPr lang="en-US" sz="3200" b="1" dirty="0" smtClean="0">
                <a:latin typeface="Constantia-Bold"/>
              </a:rPr>
              <a:t>When can businesses enroll?</a:t>
            </a:r>
          </a:p>
          <a:p>
            <a:r>
              <a:rPr lang="en-US" dirty="0" smtClean="0">
                <a:latin typeface="Constantia"/>
              </a:rPr>
              <a:t>Starting October 1, 2013, for coverage beginning January 1, 2014 Thereafter, throughout the year</a:t>
            </a:r>
          </a:p>
          <a:p>
            <a:pPr>
              <a:buNone/>
            </a:pPr>
            <a:endParaRPr lang="en-US" sz="3200" b="1" dirty="0" smtClean="0">
              <a:latin typeface="Constantia-Bold"/>
            </a:endParaRPr>
          </a:p>
          <a:p>
            <a:pPr>
              <a:buNone/>
            </a:pPr>
            <a:r>
              <a:rPr lang="en-US" sz="3200" b="1" dirty="0" smtClean="0">
                <a:latin typeface="Constantia-Bold"/>
              </a:rPr>
              <a:t>How can businesses enroll?</a:t>
            </a:r>
          </a:p>
          <a:p>
            <a:r>
              <a:rPr lang="en-US" dirty="0" smtClean="0">
                <a:latin typeface="Constantia"/>
              </a:rPr>
              <a:t>Directly through the SHOP</a:t>
            </a:r>
          </a:p>
          <a:p>
            <a:r>
              <a:rPr lang="en-US" dirty="0" smtClean="0">
                <a:latin typeface="Constantia"/>
              </a:rPr>
              <a:t>Through a broker registered with the SHOP</a:t>
            </a:r>
            <a:endParaRPr lang="en-US" dirty="0">
              <a:cs typeface="Arial" pitchFamily="34" charset="0"/>
            </a:endParaRPr>
          </a:p>
        </p:txBody>
      </p:sp>
      <p:sp>
        <p:nvSpPr>
          <p:cNvPr id="3" name="Title 2"/>
          <p:cNvSpPr>
            <a:spLocks noGrp="1"/>
          </p:cNvSpPr>
          <p:nvPr>
            <p:ph type="title"/>
          </p:nvPr>
        </p:nvSpPr>
        <p:spPr/>
        <p:txBody>
          <a:bodyPr/>
          <a:lstStyle/>
          <a:p>
            <a:r>
              <a:rPr lang="en-US" dirty="0" smtClean="0"/>
              <a:t>Enrolling in SHOP:</a:t>
            </a:r>
            <a:br>
              <a:rPr lang="en-US" dirty="0" smtClean="0"/>
            </a:br>
            <a:r>
              <a:rPr lang="en-US" dirty="0" smtClean="0"/>
              <a:t>Who, When &amp; How?</a:t>
            </a:r>
            <a:endParaRPr lang="en-US" dirty="0">
              <a:cs typeface="Arial" pitchFamily="34" charset="0"/>
            </a:endParaRPr>
          </a:p>
        </p:txBody>
      </p:sp>
    </p:spTree>
    <p:extLst>
      <p:ext uri="{BB962C8B-B14F-4D97-AF65-F5344CB8AC3E}">
        <p14:creationId xmlns:p14="http://schemas.microsoft.com/office/powerpoint/2010/main" val="189588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a:lnSpc>
                <a:spcPct val="110000"/>
              </a:lnSpc>
              <a:spcBef>
                <a:spcPts val="600"/>
              </a:spcBef>
            </a:pPr>
            <a:r>
              <a:rPr lang="en-US" dirty="0"/>
              <a:t>The Marketplace is a new way to find and buy health insurance</a:t>
            </a:r>
          </a:p>
          <a:p>
            <a:pPr>
              <a:lnSpc>
                <a:spcPct val="110000"/>
              </a:lnSpc>
              <a:spcBef>
                <a:spcPts val="600"/>
              </a:spcBef>
            </a:pPr>
            <a:r>
              <a:rPr lang="en-US" dirty="0" smtClean="0"/>
              <a:t>Individuals </a:t>
            </a:r>
            <a:r>
              <a:rPr lang="en-US" dirty="0"/>
              <a:t>and small businesses can shop for health insurance that fits their budget</a:t>
            </a:r>
          </a:p>
          <a:p>
            <a:pPr>
              <a:lnSpc>
                <a:spcPct val="110000"/>
              </a:lnSpc>
              <a:spcBef>
                <a:spcPts val="600"/>
              </a:spcBef>
            </a:pPr>
            <a:r>
              <a:rPr lang="en-US" dirty="0" smtClean="0"/>
              <a:t>States </a:t>
            </a:r>
            <a:r>
              <a:rPr lang="en-US" dirty="0"/>
              <a:t>have flexibility to establish their own Marketplace</a:t>
            </a:r>
          </a:p>
          <a:p>
            <a:pPr>
              <a:lnSpc>
                <a:spcPct val="110000"/>
              </a:lnSpc>
              <a:spcBef>
                <a:spcPts val="600"/>
              </a:spcBef>
            </a:pPr>
            <a:r>
              <a:rPr lang="en-US" dirty="0" smtClean="0"/>
              <a:t>There </a:t>
            </a:r>
            <a:r>
              <a:rPr lang="en-US" dirty="0"/>
              <a:t>is financial help for working families and other people with limited </a:t>
            </a:r>
            <a:r>
              <a:rPr lang="en-US" dirty="0" smtClean="0"/>
              <a:t>income</a:t>
            </a:r>
          </a:p>
          <a:p>
            <a:pPr>
              <a:lnSpc>
                <a:spcPct val="110000"/>
              </a:lnSpc>
              <a:spcBef>
                <a:spcPts val="600"/>
              </a:spcBef>
            </a:pPr>
            <a:r>
              <a:rPr lang="en-US" dirty="0" smtClean="0"/>
              <a:t>There </a:t>
            </a:r>
            <a:r>
              <a:rPr lang="en-US" dirty="0"/>
              <a:t>is assistance available to help </a:t>
            </a:r>
            <a:r>
              <a:rPr lang="en-US" dirty="0" smtClean="0"/>
              <a:t>consumers get </a:t>
            </a:r>
            <a:r>
              <a:rPr lang="en-US" dirty="0"/>
              <a:t>the best coverage for </a:t>
            </a:r>
            <a:r>
              <a:rPr lang="en-US" dirty="0" smtClean="0"/>
              <a:t>their needs</a:t>
            </a:r>
            <a:endParaRPr lang="en-US" dirty="0"/>
          </a:p>
        </p:txBody>
      </p:sp>
      <p:sp>
        <p:nvSpPr>
          <p:cNvPr id="5" name="Title 4"/>
          <p:cNvSpPr>
            <a:spLocks noGrp="1"/>
          </p:cNvSpPr>
          <p:nvPr>
            <p:ph type="title"/>
          </p:nvPr>
        </p:nvSpPr>
        <p:spPr/>
        <p:txBody>
          <a:bodyPr>
            <a:normAutofit/>
          </a:bodyPr>
          <a:lstStyle/>
          <a:p>
            <a:r>
              <a:rPr lang="en-US" dirty="0" smtClean="0"/>
              <a:t>Key Points to Remember</a:t>
            </a:r>
            <a:endParaRPr lang="en-US" dirty="0"/>
          </a:p>
        </p:txBody>
      </p:sp>
      <p:sp>
        <p:nvSpPr>
          <p:cNvPr id="3" name="Slide Number Placeholder 2"/>
          <p:cNvSpPr>
            <a:spLocks noGrp="1"/>
          </p:cNvSpPr>
          <p:nvPr>
            <p:ph type="sldNum" sz="quarter" idx="12"/>
          </p:nvPr>
        </p:nvSpPr>
        <p:spPr/>
        <p:txBody>
          <a:bodyPr/>
          <a:lstStyle/>
          <a:p>
            <a:fld id="{B04635DB-A3F0-4075-815E-840842C9021E}" type="slidenum">
              <a:rPr lang="en-US" smtClean="0"/>
              <a:pPr/>
              <a:t>25</a:t>
            </a:fld>
            <a:endParaRPr lang="en-US" dirty="0"/>
          </a:p>
        </p:txBody>
      </p:sp>
      <p:sp>
        <p:nvSpPr>
          <p:cNvPr id="2" name="Date Placeholder 1"/>
          <p:cNvSpPr>
            <a:spLocks noGrp="1"/>
          </p:cNvSpPr>
          <p:nvPr>
            <p:ph type="dt" sz="half" idx="2"/>
          </p:nvPr>
        </p:nvSpPr>
        <p:spPr/>
        <p:txBody>
          <a:bodyPr/>
          <a:lstStyle/>
          <a:p>
            <a:fld id="{CB2B2FF8-BA28-484B-99B9-C92790812198}" type="datetime1">
              <a:rPr lang="en-US" smtClean="0"/>
              <a:pPr/>
              <a:t>8/9/2013</a:t>
            </a:fld>
            <a:endParaRPr lang="en-US" dirty="0"/>
          </a:p>
        </p:txBody>
      </p:sp>
      <p:sp>
        <p:nvSpPr>
          <p:cNvPr id="6" name="Footer Placeholder 5"/>
          <p:cNvSpPr>
            <a:spLocks noGrp="1"/>
          </p:cNvSpPr>
          <p:nvPr>
            <p:ph type="ftr" sz="quarter" idx="3"/>
          </p:nvPr>
        </p:nvSpPr>
        <p:spPr/>
        <p:txBody>
          <a:bodyPr/>
          <a:lstStyle/>
          <a:p>
            <a:r>
              <a:rPr lang="en-US" dirty="0" smtClean="0"/>
              <a:t>The Health Insurance Marketplace 101 </a:t>
            </a:r>
            <a:endParaRPr lang="en-US" dirty="0"/>
          </a:p>
        </p:txBody>
      </p:sp>
    </p:spTree>
    <p:extLst>
      <p:ext uri="{BB962C8B-B14F-4D97-AF65-F5344CB8AC3E}">
        <p14:creationId xmlns:p14="http://schemas.microsoft.com/office/powerpoint/2010/main" val="3278161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dirty="0" smtClean="0"/>
              <a:t>The Health Insurance Marketplace 101 </a:t>
            </a:r>
            <a:endParaRPr lang="en-US" dirty="0"/>
          </a:p>
        </p:txBody>
      </p:sp>
      <p:sp>
        <p:nvSpPr>
          <p:cNvPr id="4" name="Date Placeholder 3"/>
          <p:cNvSpPr>
            <a:spLocks noGrp="1"/>
          </p:cNvSpPr>
          <p:nvPr>
            <p:ph type="dt" sz="half" idx="2"/>
          </p:nvPr>
        </p:nvSpPr>
        <p:spPr/>
        <p:txBody>
          <a:bodyPr/>
          <a:lstStyle/>
          <a:p>
            <a:fld id="{BB5EEF22-5A13-4463-AF93-86C62A09C893}" type="datetime1">
              <a:rPr lang="en-US" smtClean="0"/>
              <a:pPr/>
              <a:t>8/9/2013</a:t>
            </a:fld>
            <a:endParaRPr lang="en-US" dirty="0"/>
          </a:p>
        </p:txBody>
      </p:sp>
      <p:sp>
        <p:nvSpPr>
          <p:cNvPr id="2" name="Content Placeholder 1"/>
          <p:cNvSpPr>
            <a:spLocks noGrp="1"/>
          </p:cNvSpPr>
          <p:nvPr>
            <p:ph idx="1"/>
          </p:nvPr>
        </p:nvSpPr>
        <p:spPr>
          <a:xfrm>
            <a:off x="457200" y="1828800"/>
            <a:ext cx="8001000" cy="4419600"/>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fontAlgn="auto">
              <a:spcAft>
                <a:spcPts val="0"/>
              </a:spcAft>
              <a:buNone/>
              <a:defRPr/>
            </a:pPr>
            <a:r>
              <a:rPr lang="en-US" dirty="0" smtClean="0">
                <a:latin typeface="Calibri" pitchFamily="34" charset="0"/>
                <a:cs typeface="Times New Roman" pitchFamily="18" charset="0"/>
              </a:rPr>
              <a:t>Herb K. Schultz</a:t>
            </a:r>
          </a:p>
          <a:p>
            <a:pPr fontAlgn="auto">
              <a:spcAft>
                <a:spcPts val="0"/>
              </a:spcAft>
              <a:buNone/>
              <a:defRPr/>
            </a:pPr>
            <a:r>
              <a:rPr lang="en-US" dirty="0" smtClean="0">
                <a:latin typeface="Calibri" pitchFamily="34" charset="0"/>
                <a:cs typeface="Times New Roman" pitchFamily="18" charset="0"/>
              </a:rPr>
              <a:t>Regional Director, Region IX</a:t>
            </a:r>
          </a:p>
          <a:p>
            <a:pPr fontAlgn="auto">
              <a:spcAft>
                <a:spcPts val="0"/>
              </a:spcAft>
              <a:buNone/>
              <a:defRPr/>
            </a:pPr>
            <a:r>
              <a:rPr lang="en-US" dirty="0" smtClean="0">
                <a:latin typeface="Calibri" pitchFamily="34" charset="0"/>
                <a:cs typeface="Times New Roman" pitchFamily="18" charset="0"/>
              </a:rPr>
              <a:t>U.S. Department of Health &amp; Human Services</a:t>
            </a:r>
          </a:p>
          <a:p>
            <a:pPr fontAlgn="auto">
              <a:spcAft>
                <a:spcPts val="0"/>
              </a:spcAft>
              <a:buNone/>
              <a:defRPr/>
            </a:pPr>
            <a:r>
              <a:rPr lang="en-US" dirty="0" smtClean="0">
                <a:latin typeface="Calibri" pitchFamily="34" charset="0"/>
                <a:cs typeface="Times New Roman" pitchFamily="18" charset="0"/>
              </a:rPr>
              <a:t>90 Seventh Street, Suite 5-100</a:t>
            </a:r>
          </a:p>
          <a:p>
            <a:pPr fontAlgn="auto">
              <a:spcAft>
                <a:spcPts val="0"/>
              </a:spcAft>
              <a:buNone/>
              <a:defRPr/>
            </a:pPr>
            <a:r>
              <a:rPr lang="en-US" dirty="0" smtClean="0">
                <a:latin typeface="Calibri" pitchFamily="34" charset="0"/>
                <a:cs typeface="Times New Roman" pitchFamily="18" charset="0"/>
              </a:rPr>
              <a:t>San Francisco, CA  94103</a:t>
            </a:r>
          </a:p>
          <a:p>
            <a:pPr fontAlgn="auto">
              <a:spcAft>
                <a:spcPts val="0"/>
              </a:spcAft>
              <a:buNone/>
              <a:defRPr/>
            </a:pPr>
            <a:r>
              <a:rPr lang="en-US" dirty="0" smtClean="0">
                <a:latin typeface="Calibri" pitchFamily="34" charset="0"/>
                <a:cs typeface="Times New Roman" pitchFamily="18" charset="0"/>
              </a:rPr>
              <a:t>(415) 437-8500 – Main Number</a:t>
            </a:r>
          </a:p>
          <a:p>
            <a:pPr fontAlgn="auto">
              <a:spcAft>
                <a:spcPts val="0"/>
              </a:spcAft>
              <a:buNone/>
              <a:defRPr/>
            </a:pPr>
            <a:r>
              <a:rPr lang="en-US" dirty="0" smtClean="0">
                <a:latin typeface="Calibri" pitchFamily="34" charset="0"/>
                <a:cs typeface="Times New Roman" pitchFamily="18" charset="0"/>
              </a:rPr>
              <a:t>(415) 437-8502 – Direct Number</a:t>
            </a:r>
          </a:p>
          <a:p>
            <a:pPr fontAlgn="auto">
              <a:spcAft>
                <a:spcPts val="0"/>
              </a:spcAft>
              <a:buNone/>
              <a:defRPr/>
            </a:pPr>
            <a:r>
              <a:rPr lang="en-US" dirty="0" smtClean="0">
                <a:latin typeface="Calibri" pitchFamily="34" charset="0"/>
                <a:cs typeface="Times New Roman" pitchFamily="18" charset="0"/>
              </a:rPr>
              <a:t>(415) 265-7049 – Cell Phone</a:t>
            </a:r>
          </a:p>
          <a:p>
            <a:pPr fontAlgn="auto">
              <a:spcAft>
                <a:spcPts val="0"/>
              </a:spcAft>
              <a:buNone/>
              <a:defRPr/>
            </a:pPr>
            <a:r>
              <a:rPr lang="en-US" dirty="0" smtClean="0">
                <a:latin typeface="Calibri" pitchFamily="34" charset="0"/>
                <a:cs typeface="Times New Roman" pitchFamily="18" charset="0"/>
                <a:hlinkClick r:id="rId3"/>
              </a:rPr>
              <a:t>Herb.Schultz@hhs.gov</a:t>
            </a:r>
            <a:endParaRPr lang="en-US" dirty="0" smtClean="0">
              <a:latin typeface="Calibri" pitchFamily="34" charset="0"/>
              <a:cs typeface="Times New Roman" pitchFamily="18" charset="0"/>
            </a:endParaRPr>
          </a:p>
          <a:p>
            <a:pPr fontAlgn="auto">
              <a:spcAft>
                <a:spcPts val="0"/>
              </a:spcAft>
              <a:buNone/>
              <a:defRPr/>
            </a:pPr>
            <a:r>
              <a:rPr lang="en-US" dirty="0" smtClean="0">
                <a:latin typeface="Calibri" pitchFamily="34" charset="0"/>
                <a:cs typeface="Times New Roman" pitchFamily="18" charset="0"/>
              </a:rPr>
              <a:t>HHS Website:  </a:t>
            </a:r>
            <a:r>
              <a:rPr lang="en-US" dirty="0" smtClean="0">
                <a:latin typeface="Calibri" pitchFamily="34" charset="0"/>
                <a:cs typeface="Times New Roman" pitchFamily="18" charset="0"/>
                <a:hlinkClick r:id="rId4"/>
              </a:rPr>
              <a:t>www.hhs.gov</a:t>
            </a:r>
            <a:endParaRPr lang="en-US" dirty="0" smtClean="0">
              <a:latin typeface="Calibri" pitchFamily="34" charset="0"/>
              <a:cs typeface="Times New Roman" pitchFamily="18" charset="0"/>
            </a:endParaRPr>
          </a:p>
        </p:txBody>
      </p:sp>
      <p:sp>
        <p:nvSpPr>
          <p:cNvPr id="3" name="Title 2"/>
          <p:cNvSpPr>
            <a:spLocks noGrp="1"/>
          </p:cNvSpPr>
          <p:nvPr>
            <p:ph type="title"/>
          </p:nvPr>
        </p:nvSpPr>
        <p:spPr/>
        <p:txBody>
          <a:bodyPr/>
          <a:lstStyle/>
          <a:p>
            <a:r>
              <a:rPr lang="en-US" sz="3600" dirty="0" smtClean="0"/>
              <a:t/>
            </a:r>
            <a:br>
              <a:rPr lang="en-US" sz="3600" dirty="0" smtClean="0"/>
            </a:br>
            <a:r>
              <a:rPr lang="en-US" sz="4000" dirty="0" smtClean="0"/>
              <a:t>Thank you!</a:t>
            </a:r>
            <a:r>
              <a:rPr lang="en-US" sz="4000" dirty="0"/>
              <a:t/>
            </a:r>
            <a:br>
              <a:rPr lang="en-US" sz="4000" dirty="0"/>
            </a:br>
            <a:endParaRPr lang="en-US" sz="3600"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26</a:t>
            </a:fld>
            <a:endParaRPr lang="en-US" dirty="0"/>
          </a:p>
        </p:txBody>
      </p:sp>
    </p:spTree>
    <p:extLst>
      <p:ext uri="{BB962C8B-B14F-4D97-AF65-F5344CB8AC3E}">
        <p14:creationId xmlns:p14="http://schemas.microsoft.com/office/powerpoint/2010/main" val="312085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fontAlgn="auto">
              <a:spcAft>
                <a:spcPts val="0"/>
              </a:spcAft>
              <a:buFont typeface="Arial"/>
              <a:buNone/>
              <a:defRPr/>
            </a:pPr>
            <a:endParaRPr lang="en-US" dirty="0" smtClean="0">
              <a:latin typeface="Arial" pitchFamily="34" charset="0"/>
              <a:cs typeface="Arial" pitchFamily="34" charset="0"/>
            </a:endParaRPr>
          </a:p>
          <a:p>
            <a:pPr algn="ctr" fontAlgn="auto">
              <a:spcAft>
                <a:spcPts val="0"/>
              </a:spcAft>
              <a:buFont typeface="Arial"/>
              <a:buNone/>
              <a:defRPr/>
            </a:pPr>
            <a:endParaRPr lang="en-US" dirty="0" smtClean="0">
              <a:latin typeface="Arial" pitchFamily="34" charset="0"/>
              <a:cs typeface="Arial" pitchFamily="34" charset="0"/>
            </a:endParaRPr>
          </a:p>
          <a:p>
            <a:pPr algn="ctr" fontAlgn="auto">
              <a:spcAft>
                <a:spcPts val="0"/>
              </a:spcAft>
              <a:buFont typeface="Arial"/>
              <a:buNone/>
              <a:defRPr/>
            </a:pPr>
            <a:r>
              <a:rPr lang="en-US" dirty="0" smtClean="0">
                <a:cs typeface="Arial" pitchFamily="34" charset="0"/>
              </a:rPr>
              <a:t>In March 2010, President Obama signed into law the </a:t>
            </a:r>
          </a:p>
          <a:p>
            <a:pPr algn="ctr" fontAlgn="auto">
              <a:spcAft>
                <a:spcPts val="0"/>
              </a:spcAft>
              <a:buFont typeface="Arial"/>
              <a:buNone/>
              <a:defRPr/>
            </a:pPr>
            <a:r>
              <a:rPr lang="en-US" dirty="0" smtClean="0">
                <a:cs typeface="Arial" pitchFamily="34" charset="0"/>
              </a:rPr>
              <a:t>Affordable Care Act. </a:t>
            </a:r>
          </a:p>
          <a:p>
            <a:pPr algn="ctr" fontAlgn="auto">
              <a:spcAft>
                <a:spcPts val="0"/>
              </a:spcAft>
              <a:buFont typeface="Arial"/>
              <a:buNone/>
              <a:defRPr/>
            </a:pPr>
            <a:endParaRPr lang="en-US" dirty="0" smtClean="0"/>
          </a:p>
          <a:p>
            <a:pPr algn="ctr" fontAlgn="auto">
              <a:spcAft>
                <a:spcPts val="0"/>
              </a:spcAft>
              <a:buFont typeface="Arial"/>
              <a:buNone/>
              <a:defRPr/>
            </a:pPr>
            <a:endParaRPr lang="en-US" dirty="0" smtClean="0"/>
          </a:p>
          <a:p>
            <a:endParaRPr lang="en-US" dirty="0" smtClean="0"/>
          </a:p>
        </p:txBody>
      </p:sp>
      <p:sp>
        <p:nvSpPr>
          <p:cNvPr id="2" name="Title 1"/>
          <p:cNvSpPr>
            <a:spLocks noGrp="1"/>
          </p:cNvSpPr>
          <p:nvPr>
            <p:ph type="title"/>
          </p:nvPr>
        </p:nvSpPr>
        <p:spPr/>
        <p:txBody>
          <a:bodyPr/>
          <a:lstStyle/>
          <a:p>
            <a:pPr algn="ctr"/>
            <a:r>
              <a:rPr lang="en-US" dirty="0" smtClean="0"/>
              <a:t>National Health Reform – A Reality</a:t>
            </a:r>
            <a:endParaRPr lang="en-US" dirty="0"/>
          </a:p>
        </p:txBody>
      </p:sp>
      <p:sp>
        <p:nvSpPr>
          <p:cNvPr id="4" name="Slide Number Placeholder 3"/>
          <p:cNvSpPr>
            <a:spLocks noGrp="1"/>
          </p:cNvSpPr>
          <p:nvPr>
            <p:ph type="sldNum" sz="quarter" idx="4294967295"/>
          </p:nvPr>
        </p:nvSpPr>
        <p:spPr>
          <a:xfrm>
            <a:off x="8404167" y="6356350"/>
            <a:ext cx="498769" cy="365125"/>
          </a:xfrm>
          <a:prstGeom prst="rect">
            <a:avLst/>
          </a:prstGeom>
        </p:spPr>
        <p:txBody>
          <a:bodyPr/>
          <a:lstStyle/>
          <a:p>
            <a:fld id="{6C8528C6-51AA-46D8-A6CE-1E15919369C2}" type="slidenum">
              <a:rPr lang="en-US" smtClean="0">
                <a:solidFill>
                  <a:prstClr val="black">
                    <a:tint val="75000"/>
                  </a:prstClr>
                </a:solidFill>
              </a:rPr>
              <a:pPr/>
              <a:t>3</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pPr>
            <a:endParaRPr lang="en-US" dirty="0" smtClean="0">
              <a:cs typeface="Times New Roman" pitchFamily="18" charset="0"/>
            </a:endParaRPr>
          </a:p>
          <a:p>
            <a:pPr>
              <a:lnSpc>
                <a:spcPct val="90000"/>
              </a:lnSpc>
              <a:buNone/>
            </a:pPr>
            <a:endParaRPr lang="en-US" dirty="0" smtClean="0">
              <a:cs typeface="Times New Roman" pitchFamily="18" charset="0"/>
            </a:endParaRPr>
          </a:p>
          <a:p>
            <a:pPr>
              <a:lnSpc>
                <a:spcPct val="90000"/>
              </a:lnSpc>
              <a:buNone/>
            </a:pPr>
            <a:endParaRPr lang="en-US" dirty="0" smtClean="0">
              <a:cs typeface="Times New Roman" pitchFamily="18" charset="0"/>
            </a:endParaRPr>
          </a:p>
          <a:p>
            <a:pPr>
              <a:lnSpc>
                <a:spcPct val="90000"/>
              </a:lnSpc>
            </a:pPr>
            <a:r>
              <a:rPr lang="en-US" dirty="0" smtClean="0">
                <a:cs typeface="Times New Roman" pitchFamily="18" charset="0"/>
              </a:rPr>
              <a:t>Importance of Federal </a:t>
            </a:r>
            <a:r>
              <a:rPr lang="en-US" u="sng" dirty="0" smtClean="0">
                <a:cs typeface="Times New Roman" pitchFamily="18" charset="0"/>
              </a:rPr>
              <a:t>AND</a:t>
            </a:r>
            <a:r>
              <a:rPr lang="en-US" dirty="0" smtClean="0">
                <a:cs typeface="Times New Roman" pitchFamily="18" charset="0"/>
              </a:rPr>
              <a:t> Tribal </a:t>
            </a:r>
            <a:r>
              <a:rPr lang="en-US" u="sng" dirty="0" smtClean="0">
                <a:cs typeface="Times New Roman" pitchFamily="18" charset="0"/>
              </a:rPr>
              <a:t>AND</a:t>
            </a:r>
            <a:r>
              <a:rPr lang="en-US" dirty="0" smtClean="0">
                <a:cs typeface="Times New Roman" pitchFamily="18" charset="0"/>
              </a:rPr>
              <a:t> State </a:t>
            </a:r>
            <a:r>
              <a:rPr lang="en-US" u="sng" dirty="0" smtClean="0">
                <a:cs typeface="Times New Roman" pitchFamily="18" charset="0"/>
              </a:rPr>
              <a:t>AND</a:t>
            </a:r>
            <a:r>
              <a:rPr lang="en-US" dirty="0" smtClean="0">
                <a:cs typeface="Times New Roman" pitchFamily="18" charset="0"/>
              </a:rPr>
              <a:t> Local Involvement in ACA Implementation</a:t>
            </a:r>
          </a:p>
          <a:p>
            <a:endParaRPr lang="en-US" dirty="0" smtClean="0"/>
          </a:p>
        </p:txBody>
      </p:sp>
      <p:sp>
        <p:nvSpPr>
          <p:cNvPr id="2" name="Title 1"/>
          <p:cNvSpPr>
            <a:spLocks noGrp="1"/>
          </p:cNvSpPr>
          <p:nvPr>
            <p:ph type="title"/>
          </p:nvPr>
        </p:nvSpPr>
        <p:spPr/>
        <p:txBody>
          <a:bodyPr/>
          <a:lstStyle/>
          <a:p>
            <a:pPr algn="ctr"/>
            <a:r>
              <a:rPr lang="en-US" dirty="0" smtClean="0"/>
              <a:t>Framework of Health Reform</a:t>
            </a:r>
            <a:endParaRPr lang="en-US" dirty="0"/>
          </a:p>
        </p:txBody>
      </p:sp>
      <p:sp>
        <p:nvSpPr>
          <p:cNvPr id="4" name="Slide Number Placeholder 3"/>
          <p:cNvSpPr>
            <a:spLocks noGrp="1"/>
          </p:cNvSpPr>
          <p:nvPr>
            <p:ph type="sldNum" sz="quarter" idx="4294967295"/>
          </p:nvPr>
        </p:nvSpPr>
        <p:spPr>
          <a:xfrm>
            <a:off x="8404167" y="6356350"/>
            <a:ext cx="498769" cy="365125"/>
          </a:xfrm>
          <a:prstGeom prst="rect">
            <a:avLst/>
          </a:prstGeom>
        </p:spPr>
        <p:txBody>
          <a:bodyPr/>
          <a:lstStyle/>
          <a:p>
            <a:fld id="{6C8528C6-51AA-46D8-A6CE-1E15919369C2}" type="slidenum">
              <a:rPr lang="en-US" smtClean="0">
                <a:solidFill>
                  <a:prstClr val="black">
                    <a:tint val="75000"/>
                  </a:prstClr>
                </a:solidFill>
              </a:rPr>
              <a:pPr/>
              <a:t>4</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fontAlgn="auto">
              <a:spcAft>
                <a:spcPts val="0"/>
              </a:spcAft>
              <a:buFont typeface="Arial"/>
              <a:buNone/>
              <a:defRPr/>
            </a:pPr>
            <a:endParaRPr lang="en-US" dirty="0" smtClean="0">
              <a:latin typeface="Arial" pitchFamily="34" charset="0"/>
              <a:cs typeface="Arial" pitchFamily="34" charset="0"/>
            </a:endParaRPr>
          </a:p>
          <a:p>
            <a:pPr algn="ctr" fontAlgn="auto">
              <a:spcAft>
                <a:spcPts val="0"/>
              </a:spcAft>
              <a:buFont typeface="Arial"/>
              <a:buNone/>
              <a:defRPr/>
            </a:pPr>
            <a:endParaRPr lang="en-US" dirty="0" smtClean="0">
              <a:latin typeface="Arial" pitchFamily="34" charset="0"/>
              <a:cs typeface="Arial" pitchFamily="34" charset="0"/>
            </a:endParaRPr>
          </a:p>
          <a:p>
            <a:pPr lvl="1">
              <a:lnSpc>
                <a:spcPct val="90000"/>
              </a:lnSpc>
            </a:pPr>
            <a:r>
              <a:rPr lang="en-US" sz="2400" dirty="0" smtClean="0">
                <a:cs typeface="Arial" pitchFamily="34" charset="0"/>
              </a:rPr>
              <a:t>Expanding Access and Coverage</a:t>
            </a:r>
          </a:p>
          <a:p>
            <a:pPr lvl="1">
              <a:lnSpc>
                <a:spcPct val="90000"/>
              </a:lnSpc>
            </a:pPr>
            <a:endParaRPr lang="en-US" sz="2400" dirty="0" smtClean="0">
              <a:cs typeface="Arial" pitchFamily="34" charset="0"/>
            </a:endParaRPr>
          </a:p>
          <a:p>
            <a:pPr lvl="1">
              <a:lnSpc>
                <a:spcPct val="90000"/>
              </a:lnSpc>
            </a:pPr>
            <a:r>
              <a:rPr lang="en-US" sz="2400" dirty="0" smtClean="0">
                <a:cs typeface="Arial" pitchFamily="34" charset="0"/>
              </a:rPr>
              <a:t>Consumer Protections</a:t>
            </a:r>
          </a:p>
          <a:p>
            <a:pPr lvl="1">
              <a:lnSpc>
                <a:spcPct val="90000"/>
              </a:lnSpc>
            </a:pPr>
            <a:endParaRPr lang="en-US" sz="2400" dirty="0" smtClean="0">
              <a:cs typeface="Arial" pitchFamily="34" charset="0"/>
            </a:endParaRPr>
          </a:p>
          <a:p>
            <a:pPr lvl="1">
              <a:lnSpc>
                <a:spcPct val="90000"/>
              </a:lnSpc>
            </a:pPr>
            <a:r>
              <a:rPr lang="en-US" sz="2400" dirty="0" smtClean="0">
                <a:cs typeface="Arial" pitchFamily="34" charset="0"/>
              </a:rPr>
              <a:t>Improving Quality and Lowering Costs</a:t>
            </a:r>
          </a:p>
          <a:p>
            <a:pPr algn="ctr" fontAlgn="auto">
              <a:spcAft>
                <a:spcPts val="0"/>
              </a:spcAft>
              <a:buFont typeface="Arial"/>
              <a:buNone/>
              <a:defRPr/>
            </a:pPr>
            <a:endParaRPr lang="en-US" sz="2400" dirty="0" smtClean="0">
              <a:latin typeface="Arial" pitchFamily="34" charset="0"/>
              <a:cs typeface="Arial" pitchFamily="34" charset="0"/>
            </a:endParaRPr>
          </a:p>
          <a:p>
            <a:endParaRPr lang="en-US" dirty="0" smtClean="0"/>
          </a:p>
        </p:txBody>
      </p:sp>
      <p:sp>
        <p:nvSpPr>
          <p:cNvPr id="2" name="Title 1"/>
          <p:cNvSpPr>
            <a:spLocks noGrp="1"/>
          </p:cNvSpPr>
          <p:nvPr>
            <p:ph type="title"/>
          </p:nvPr>
        </p:nvSpPr>
        <p:spPr/>
        <p:txBody>
          <a:bodyPr/>
          <a:lstStyle/>
          <a:p>
            <a:pPr algn="ctr"/>
            <a:r>
              <a:rPr lang="en-US" dirty="0" smtClean="0"/>
              <a:t>Framework of Health Care Reform</a:t>
            </a:r>
            <a:endParaRPr lang="en-US" dirty="0"/>
          </a:p>
        </p:txBody>
      </p:sp>
      <p:sp>
        <p:nvSpPr>
          <p:cNvPr id="4" name="Slide Number Placeholder 3"/>
          <p:cNvSpPr>
            <a:spLocks noGrp="1"/>
          </p:cNvSpPr>
          <p:nvPr>
            <p:ph type="sldNum" sz="quarter" idx="4294967295"/>
          </p:nvPr>
        </p:nvSpPr>
        <p:spPr>
          <a:xfrm>
            <a:off x="8404167" y="6356350"/>
            <a:ext cx="498769" cy="365125"/>
          </a:xfrm>
          <a:prstGeom prst="rect">
            <a:avLst/>
          </a:prstGeom>
        </p:spPr>
        <p:txBody>
          <a:bodyPr/>
          <a:lstStyle/>
          <a:p>
            <a:fld id="{6C8528C6-51AA-46D8-A6CE-1E15919369C2}" type="slidenum">
              <a:rPr lang="en-US" smtClean="0">
                <a:solidFill>
                  <a:prstClr val="black">
                    <a:tint val="75000"/>
                  </a:prstClr>
                </a:solidFill>
              </a:rPr>
              <a:pPr/>
              <a:t>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fontAlgn="auto">
              <a:spcAft>
                <a:spcPts val="0"/>
              </a:spcAft>
              <a:buFont typeface="Arial"/>
              <a:buNone/>
              <a:defRPr/>
            </a:pPr>
            <a:endParaRPr lang="en-US" dirty="0" smtClean="0">
              <a:latin typeface="Arial" pitchFamily="34" charset="0"/>
              <a:cs typeface="Arial" pitchFamily="34" charset="0"/>
            </a:endParaRPr>
          </a:p>
          <a:p>
            <a:r>
              <a:rPr lang="en-US" sz="2000" dirty="0" smtClean="0"/>
              <a:t>January 1, 2014</a:t>
            </a:r>
          </a:p>
          <a:p>
            <a:endParaRPr lang="en-US" sz="2000" dirty="0" smtClean="0"/>
          </a:p>
          <a:p>
            <a:r>
              <a:rPr lang="en-US" sz="2000" dirty="0" smtClean="0"/>
              <a:t>Exemptions include:</a:t>
            </a:r>
          </a:p>
          <a:p>
            <a:pPr lvl="1"/>
            <a:r>
              <a:rPr lang="en-US" sz="2000" dirty="0" smtClean="0"/>
              <a:t>Financial hardship;</a:t>
            </a:r>
          </a:p>
          <a:p>
            <a:pPr lvl="1"/>
            <a:r>
              <a:rPr lang="en-US" sz="2000" dirty="0" smtClean="0"/>
              <a:t>Religious objections;</a:t>
            </a:r>
          </a:p>
          <a:p>
            <a:pPr lvl="1"/>
            <a:r>
              <a:rPr lang="en-US" sz="2000" dirty="0" smtClean="0"/>
              <a:t>Native Americans</a:t>
            </a:r>
          </a:p>
          <a:p>
            <a:pPr lvl="1"/>
            <a:r>
              <a:rPr lang="en-US" sz="2000" dirty="0" smtClean="0"/>
              <a:t>Without coverage for less than 3 months;</a:t>
            </a:r>
          </a:p>
          <a:p>
            <a:pPr lvl="1"/>
            <a:r>
              <a:rPr lang="en-US" sz="2000" dirty="0" smtClean="0"/>
              <a:t>Incarcerated individuals; and</a:t>
            </a:r>
          </a:p>
          <a:p>
            <a:pPr lvl="1"/>
            <a:r>
              <a:rPr lang="en-US" sz="2000" dirty="0" smtClean="0"/>
              <a:t>Cost exceeds 8% of individual’s income.</a:t>
            </a:r>
          </a:p>
          <a:p>
            <a:pPr algn="ctr" fontAlgn="auto">
              <a:spcAft>
                <a:spcPts val="0"/>
              </a:spcAft>
              <a:buFont typeface="Arial"/>
              <a:buNone/>
              <a:defRPr/>
            </a:pPr>
            <a:endParaRPr lang="en-US" dirty="0" smtClean="0">
              <a:latin typeface="Arial" pitchFamily="34" charset="0"/>
              <a:cs typeface="Arial" pitchFamily="34" charset="0"/>
            </a:endParaRPr>
          </a:p>
        </p:txBody>
      </p:sp>
      <p:sp>
        <p:nvSpPr>
          <p:cNvPr id="2" name="Title 1"/>
          <p:cNvSpPr>
            <a:spLocks noGrp="1"/>
          </p:cNvSpPr>
          <p:nvPr>
            <p:ph type="title"/>
          </p:nvPr>
        </p:nvSpPr>
        <p:spPr/>
        <p:txBody>
          <a:bodyPr/>
          <a:lstStyle/>
          <a:p>
            <a:pPr algn="ctr"/>
            <a:r>
              <a:rPr lang="en-US" dirty="0" smtClean="0"/>
              <a:t>Individual Requirement</a:t>
            </a:r>
            <a:endParaRPr lang="en-US" dirty="0"/>
          </a:p>
        </p:txBody>
      </p:sp>
      <p:sp>
        <p:nvSpPr>
          <p:cNvPr id="4" name="Slide Number Placeholder 3"/>
          <p:cNvSpPr>
            <a:spLocks noGrp="1"/>
          </p:cNvSpPr>
          <p:nvPr>
            <p:ph type="sldNum" sz="quarter" idx="4294967295"/>
          </p:nvPr>
        </p:nvSpPr>
        <p:spPr>
          <a:xfrm>
            <a:off x="8404167" y="6356350"/>
            <a:ext cx="498769" cy="365125"/>
          </a:xfrm>
          <a:prstGeom prst="rect">
            <a:avLst/>
          </a:prstGeom>
        </p:spPr>
        <p:txBody>
          <a:bodyPr/>
          <a:lstStyle/>
          <a:p>
            <a:fld id="{6C8528C6-51AA-46D8-A6CE-1E15919369C2}" type="slidenum">
              <a:rPr lang="en-US" smtClean="0">
                <a:solidFill>
                  <a:prstClr val="black">
                    <a:tint val="75000"/>
                  </a:prstClr>
                </a:solidFill>
              </a:rPr>
              <a:pPr/>
              <a:t>6</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fontAlgn="auto">
              <a:spcAft>
                <a:spcPts val="0"/>
              </a:spcAft>
              <a:buFont typeface="Arial"/>
              <a:buNone/>
              <a:defRPr/>
            </a:pPr>
            <a:endParaRPr lang="en-US" dirty="0" smtClean="0">
              <a:latin typeface="Arial" pitchFamily="34" charset="0"/>
              <a:cs typeface="Arial" pitchFamily="34" charset="0"/>
            </a:endParaRPr>
          </a:p>
          <a:p>
            <a:pPr algn="ctr" fontAlgn="auto">
              <a:spcAft>
                <a:spcPts val="0"/>
              </a:spcAft>
              <a:buFont typeface="Arial"/>
              <a:buNone/>
              <a:defRPr/>
            </a:pPr>
            <a:endParaRPr lang="en-US" dirty="0" smtClean="0">
              <a:latin typeface="Arial" pitchFamily="34" charset="0"/>
              <a:cs typeface="Arial" pitchFamily="34" charset="0"/>
            </a:endParaRPr>
          </a:p>
          <a:p>
            <a:pPr lvl="1">
              <a:lnSpc>
                <a:spcPct val="90000"/>
              </a:lnSpc>
              <a:buNone/>
            </a:pPr>
            <a:endParaRPr lang="en-US" sz="2400" dirty="0" smtClean="0"/>
          </a:p>
          <a:p>
            <a:pPr lvl="1">
              <a:lnSpc>
                <a:spcPct val="90000"/>
              </a:lnSpc>
              <a:buNone/>
            </a:pPr>
            <a:r>
              <a:rPr lang="en-US" sz="2400" dirty="0" smtClean="0"/>
              <a:t>-- Less than 50 full-time equivalents – exempt from any requirement.</a:t>
            </a:r>
            <a:endParaRPr lang="en-US" sz="2400" dirty="0" smtClean="0">
              <a:cs typeface="Arial" pitchFamily="34" charset="0"/>
            </a:endParaRPr>
          </a:p>
          <a:p>
            <a:pPr algn="ctr" fontAlgn="auto">
              <a:spcAft>
                <a:spcPts val="0"/>
              </a:spcAft>
              <a:buFont typeface="Arial"/>
              <a:buNone/>
              <a:defRPr/>
            </a:pPr>
            <a:endParaRPr lang="en-US" sz="2400" dirty="0" smtClean="0">
              <a:cs typeface="Arial" pitchFamily="34" charset="0"/>
            </a:endParaRPr>
          </a:p>
          <a:p>
            <a:endParaRPr lang="en-US" dirty="0" smtClean="0"/>
          </a:p>
        </p:txBody>
      </p:sp>
      <p:sp>
        <p:nvSpPr>
          <p:cNvPr id="2" name="Title 1"/>
          <p:cNvSpPr>
            <a:spLocks noGrp="1"/>
          </p:cNvSpPr>
          <p:nvPr>
            <p:ph type="title"/>
          </p:nvPr>
        </p:nvSpPr>
        <p:spPr/>
        <p:txBody>
          <a:bodyPr/>
          <a:lstStyle/>
          <a:p>
            <a:pPr algn="ctr"/>
            <a:r>
              <a:rPr lang="en-US" dirty="0" smtClean="0"/>
              <a:t>Employer Requirement </a:t>
            </a:r>
            <a:br>
              <a:rPr lang="en-US" dirty="0" smtClean="0"/>
            </a:br>
            <a:r>
              <a:rPr lang="en-US" dirty="0" smtClean="0"/>
              <a:t>(Shared Responsibility)</a:t>
            </a:r>
            <a:endParaRPr lang="en-US" dirty="0"/>
          </a:p>
        </p:txBody>
      </p:sp>
      <p:sp>
        <p:nvSpPr>
          <p:cNvPr id="4" name="Slide Number Placeholder 3"/>
          <p:cNvSpPr>
            <a:spLocks noGrp="1"/>
          </p:cNvSpPr>
          <p:nvPr>
            <p:ph type="sldNum" sz="quarter" idx="4294967295"/>
          </p:nvPr>
        </p:nvSpPr>
        <p:spPr>
          <a:xfrm>
            <a:off x="8404167" y="6356350"/>
            <a:ext cx="498769" cy="365125"/>
          </a:xfrm>
          <a:prstGeom prst="rect">
            <a:avLst/>
          </a:prstGeom>
        </p:spPr>
        <p:txBody>
          <a:bodyPr/>
          <a:lstStyle/>
          <a:p>
            <a:fld id="{6C8528C6-51AA-46D8-A6CE-1E15919369C2}" type="slidenum">
              <a:rPr lang="en-US" smtClean="0">
                <a:solidFill>
                  <a:prstClr val="black">
                    <a:tint val="75000"/>
                  </a:prstClr>
                </a:solidFill>
              </a:rPr>
              <a:pPr/>
              <a:t>7</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lstStyle/>
          <a:p>
            <a:pPr marL="285750" indent="-285750">
              <a:spcBef>
                <a:spcPts val="600"/>
              </a:spcBef>
            </a:pPr>
            <a:r>
              <a:rPr lang="en-US" sz="2600" dirty="0" smtClean="0"/>
              <a:t>Slowest </a:t>
            </a:r>
            <a:r>
              <a:rPr lang="en-US" sz="2600" dirty="0"/>
              <a:t>sustained national health spending growth in 50 </a:t>
            </a:r>
            <a:r>
              <a:rPr lang="en-US" sz="2600" dirty="0" smtClean="0"/>
              <a:t>years</a:t>
            </a:r>
          </a:p>
          <a:p>
            <a:pPr marL="685800" lvl="1">
              <a:spcBef>
                <a:spcPts val="600"/>
              </a:spcBef>
            </a:pPr>
            <a:r>
              <a:rPr lang="en-US" dirty="0" smtClean="0"/>
              <a:t>Low </a:t>
            </a:r>
            <a:r>
              <a:rPr lang="en-US" dirty="0"/>
              <a:t>growth continuing in 2012 for Medicare and Medicaid </a:t>
            </a:r>
          </a:p>
          <a:p>
            <a:pPr marL="285750">
              <a:spcBef>
                <a:spcPts val="600"/>
              </a:spcBef>
            </a:pPr>
            <a:r>
              <a:rPr lang="en-US" sz="2600" dirty="0" smtClean="0"/>
              <a:t>$1.6 </a:t>
            </a:r>
            <a:r>
              <a:rPr lang="en-US" sz="2600" dirty="0"/>
              <a:t>billion </a:t>
            </a:r>
            <a:r>
              <a:rPr lang="en-US" sz="2600" dirty="0" smtClean="0"/>
              <a:t>returned </a:t>
            </a:r>
            <a:r>
              <a:rPr lang="en-US" sz="2600" dirty="0"/>
              <a:t>to </a:t>
            </a:r>
            <a:r>
              <a:rPr lang="en-US" sz="2600" dirty="0" smtClean="0"/>
              <a:t>consumers in 2011 and 2012 </a:t>
            </a:r>
          </a:p>
          <a:p>
            <a:pPr marL="685800" lvl="1">
              <a:spcBef>
                <a:spcPts val="600"/>
              </a:spcBef>
            </a:pPr>
            <a:r>
              <a:rPr lang="en-US" sz="2200" dirty="0" smtClean="0"/>
              <a:t>Plans must spend 80% now on healthcare</a:t>
            </a:r>
            <a:endParaRPr lang="en-US" sz="2200" dirty="0"/>
          </a:p>
          <a:p>
            <a:pPr marL="285750">
              <a:spcBef>
                <a:spcPts val="600"/>
              </a:spcBef>
            </a:pPr>
            <a:r>
              <a:rPr lang="en-US" sz="2600" dirty="0" smtClean="0"/>
              <a:t>Rate </a:t>
            </a:r>
            <a:r>
              <a:rPr lang="en-US" sz="2600" dirty="0"/>
              <a:t>increases fell from 75% in 2010 to 14% so far in 2013 </a:t>
            </a:r>
          </a:p>
          <a:p>
            <a:pPr marL="285750">
              <a:spcBef>
                <a:spcPts val="600"/>
              </a:spcBef>
            </a:pPr>
            <a:r>
              <a:rPr lang="en-US" sz="2600" dirty="0"/>
              <a:t>$4.2 billion </a:t>
            </a:r>
            <a:r>
              <a:rPr lang="en-US" sz="2600" dirty="0" smtClean="0"/>
              <a:t>recovered </a:t>
            </a:r>
            <a:r>
              <a:rPr lang="en-US" sz="2600" dirty="0"/>
              <a:t>in 2012 from anti-fraud efforts – a record high – for a total of nearly $15 billion over the last 4 years, double that of the previous  4 years</a:t>
            </a:r>
          </a:p>
          <a:p>
            <a:pPr>
              <a:spcBef>
                <a:spcPts val="600"/>
              </a:spcBef>
            </a:pPr>
            <a:endParaRPr lang="en-US" sz="2600" dirty="0"/>
          </a:p>
        </p:txBody>
      </p:sp>
      <p:sp>
        <p:nvSpPr>
          <p:cNvPr id="3" name="Title 2"/>
          <p:cNvSpPr>
            <a:spLocks noGrp="1"/>
          </p:cNvSpPr>
          <p:nvPr>
            <p:ph type="title"/>
          </p:nvPr>
        </p:nvSpPr>
        <p:spPr>
          <a:xfrm>
            <a:off x="0" y="0"/>
            <a:ext cx="9144000" cy="1447800"/>
          </a:xfrm>
        </p:spPr>
        <p:txBody>
          <a:bodyPr/>
          <a:lstStyle/>
          <a:p>
            <a:r>
              <a:rPr lang="en-US" dirty="0" smtClean="0"/>
              <a:t/>
            </a:r>
            <a:br>
              <a:rPr lang="en-US" dirty="0" smtClean="0"/>
            </a:br>
            <a:r>
              <a:rPr lang="en-US" dirty="0" smtClean="0"/>
              <a:t>Affordable Care Act – </a:t>
            </a:r>
            <a:br>
              <a:rPr lang="en-US" dirty="0" smtClean="0"/>
            </a:br>
            <a:r>
              <a:rPr lang="en-US" dirty="0" smtClean="0"/>
              <a:t>Accomplishments-Quality and Cost</a:t>
            </a:r>
            <a:br>
              <a:rPr lang="en-US" dirty="0" smtClean="0"/>
            </a:br>
            <a:endParaRPr lang="en-US" dirty="0"/>
          </a:p>
        </p:txBody>
      </p:sp>
      <p:sp>
        <p:nvSpPr>
          <p:cNvPr id="4" name="Date Placeholder 3"/>
          <p:cNvSpPr>
            <a:spLocks noGrp="1"/>
          </p:cNvSpPr>
          <p:nvPr>
            <p:ph type="dt" sz="half" idx="2"/>
          </p:nvPr>
        </p:nvSpPr>
        <p:spPr/>
        <p:txBody>
          <a:bodyPr/>
          <a:lstStyle/>
          <a:p>
            <a:fld id="{70FD48E5-6E09-461D-B4F9-A50FD5621030}" type="datetime1">
              <a:rPr lang="en-US" smtClean="0"/>
              <a:pPr/>
              <a:t>8/9/2013</a:t>
            </a:fld>
            <a:endParaRPr lang="en-US" dirty="0"/>
          </a:p>
        </p:txBody>
      </p:sp>
      <p:sp>
        <p:nvSpPr>
          <p:cNvPr id="5" name="Footer Placeholder 4"/>
          <p:cNvSpPr>
            <a:spLocks noGrp="1"/>
          </p:cNvSpPr>
          <p:nvPr>
            <p:ph type="ftr" sz="quarter" idx="3"/>
          </p:nvPr>
        </p:nvSpPr>
        <p:spPr/>
        <p:txBody>
          <a:bodyPr/>
          <a:lstStyle/>
          <a:p>
            <a:r>
              <a:rPr lang="en-US" dirty="0" smtClean="0"/>
              <a:t>The Health Insurance Marketplace 101 </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8</a:t>
            </a:fld>
            <a:endParaRPr lang="en-US" dirty="0"/>
          </a:p>
        </p:txBody>
      </p:sp>
    </p:spTree>
    <p:extLst>
      <p:ext uri="{BB962C8B-B14F-4D97-AF65-F5344CB8AC3E}">
        <p14:creationId xmlns:p14="http://schemas.microsoft.com/office/powerpoint/2010/main" val="132029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lstStyle/>
          <a:p>
            <a:pPr marL="285750" indent="-285750">
              <a:spcBef>
                <a:spcPts val="600"/>
              </a:spcBef>
            </a:pPr>
            <a:r>
              <a:rPr lang="en-US" sz="2600" dirty="0" smtClean="0"/>
              <a:t>69,000 </a:t>
            </a:r>
            <a:r>
              <a:rPr lang="en-US" sz="2600" dirty="0"/>
              <a:t>young </a:t>
            </a:r>
            <a:r>
              <a:rPr lang="en-US" sz="2600" dirty="0" smtClean="0"/>
              <a:t>adults have </a:t>
            </a:r>
            <a:r>
              <a:rPr lang="en-US" sz="2600" dirty="0"/>
              <a:t>gained insurance through their parents’ plans</a:t>
            </a:r>
          </a:p>
          <a:p>
            <a:pPr marL="285750" indent="-285750">
              <a:spcBef>
                <a:spcPts val="600"/>
              </a:spcBef>
            </a:pPr>
            <a:r>
              <a:rPr lang="en-US" sz="2600" dirty="0" smtClean="0"/>
              <a:t>In 2012 alone, </a:t>
            </a:r>
            <a:r>
              <a:rPr lang="en-US" sz="2400" dirty="0" smtClean="0"/>
              <a:t>65,267 </a:t>
            </a:r>
            <a:r>
              <a:rPr lang="en-US" sz="2600" dirty="0" smtClean="0"/>
              <a:t>people </a:t>
            </a:r>
            <a:r>
              <a:rPr lang="en-US" sz="2600" dirty="0"/>
              <a:t>with Medicare </a:t>
            </a:r>
            <a:r>
              <a:rPr lang="en-US" sz="2600" dirty="0" smtClean="0"/>
              <a:t>received over $45 million in </a:t>
            </a:r>
            <a:r>
              <a:rPr lang="en-US" sz="2600" dirty="0"/>
              <a:t>prescription drug discounts</a:t>
            </a:r>
          </a:p>
          <a:p>
            <a:pPr marL="285750" indent="-285750">
              <a:spcBef>
                <a:spcPts val="600"/>
              </a:spcBef>
            </a:pPr>
            <a:r>
              <a:rPr lang="en-US" sz="2400" dirty="0" smtClean="0"/>
              <a:t>434,397 </a:t>
            </a:r>
            <a:r>
              <a:rPr lang="en-US" sz="2600" dirty="0" smtClean="0"/>
              <a:t>people </a:t>
            </a:r>
            <a:r>
              <a:rPr lang="en-US" sz="2600" dirty="0"/>
              <a:t>with Medicare received a free preventive </a:t>
            </a:r>
            <a:r>
              <a:rPr lang="en-US" sz="2600" dirty="0" smtClean="0"/>
              <a:t>service in 2012</a:t>
            </a:r>
          </a:p>
          <a:p>
            <a:pPr marL="285750" indent="-285750">
              <a:spcBef>
                <a:spcPts val="600"/>
              </a:spcBef>
            </a:pPr>
            <a:r>
              <a:rPr lang="en-US" sz="2600" dirty="0" smtClean="0"/>
              <a:t>1.4 million privately </a:t>
            </a:r>
            <a:r>
              <a:rPr lang="en-US" sz="2600" dirty="0"/>
              <a:t>insured people gained improved coverage for preventive services</a:t>
            </a:r>
          </a:p>
          <a:p>
            <a:pPr marL="285750" indent="-285750">
              <a:spcBef>
                <a:spcPts val="600"/>
              </a:spcBef>
            </a:pPr>
            <a:r>
              <a:rPr lang="en-US" sz="2600" dirty="0" smtClean="0"/>
              <a:t>2 </a:t>
            </a:r>
            <a:r>
              <a:rPr lang="en-US" sz="2600" dirty="0"/>
              <a:t>million </a:t>
            </a:r>
            <a:r>
              <a:rPr lang="en-US" sz="2600" dirty="0" smtClean="0"/>
              <a:t>Arizona residents </a:t>
            </a:r>
            <a:r>
              <a:rPr lang="en-US" sz="2600" dirty="0"/>
              <a:t>have had lifetime limits removed from their </a:t>
            </a:r>
            <a:r>
              <a:rPr lang="en-US" sz="2600" dirty="0" smtClean="0"/>
              <a:t>insurance</a:t>
            </a:r>
            <a:endParaRPr lang="en-US" sz="2600" b="1" dirty="0" smtClean="0"/>
          </a:p>
          <a:p>
            <a:endParaRPr lang="en-US" sz="2600" dirty="0"/>
          </a:p>
        </p:txBody>
      </p:sp>
      <p:sp>
        <p:nvSpPr>
          <p:cNvPr id="3" name="Title 2"/>
          <p:cNvSpPr>
            <a:spLocks noGrp="1"/>
          </p:cNvSpPr>
          <p:nvPr>
            <p:ph type="title"/>
          </p:nvPr>
        </p:nvSpPr>
        <p:spPr>
          <a:xfrm>
            <a:off x="0" y="0"/>
            <a:ext cx="9144000" cy="1447800"/>
          </a:xfrm>
        </p:spPr>
        <p:txBody>
          <a:bodyPr/>
          <a:lstStyle/>
          <a:p>
            <a:r>
              <a:rPr lang="en-US" dirty="0" smtClean="0"/>
              <a:t/>
            </a:r>
            <a:br>
              <a:rPr lang="en-US" dirty="0" smtClean="0"/>
            </a:br>
            <a:r>
              <a:rPr lang="en-US" dirty="0" smtClean="0"/>
              <a:t>Affordable Care Act – </a:t>
            </a:r>
            <a:br>
              <a:rPr lang="en-US" dirty="0" smtClean="0"/>
            </a:br>
            <a:r>
              <a:rPr lang="en-US" dirty="0" smtClean="0"/>
              <a:t>Coverage Accomplishments in Arizona</a:t>
            </a:r>
            <a:br>
              <a:rPr lang="en-US" dirty="0" smtClean="0"/>
            </a:br>
            <a:endParaRPr lang="en-US" dirty="0"/>
          </a:p>
        </p:txBody>
      </p:sp>
      <p:sp>
        <p:nvSpPr>
          <p:cNvPr id="4" name="Date Placeholder 3"/>
          <p:cNvSpPr>
            <a:spLocks noGrp="1"/>
          </p:cNvSpPr>
          <p:nvPr>
            <p:ph type="dt" sz="half" idx="2"/>
          </p:nvPr>
        </p:nvSpPr>
        <p:spPr/>
        <p:txBody>
          <a:bodyPr/>
          <a:lstStyle/>
          <a:p>
            <a:fld id="{09A1BA1A-96C4-42D7-B072-7732C89D404D}" type="datetime1">
              <a:rPr lang="en-US" smtClean="0"/>
              <a:pPr/>
              <a:t>8/9/2013</a:t>
            </a:fld>
            <a:endParaRPr lang="en-US" dirty="0"/>
          </a:p>
        </p:txBody>
      </p:sp>
      <p:sp>
        <p:nvSpPr>
          <p:cNvPr id="5" name="Footer Placeholder 4"/>
          <p:cNvSpPr>
            <a:spLocks noGrp="1"/>
          </p:cNvSpPr>
          <p:nvPr>
            <p:ph type="ftr" sz="quarter" idx="3"/>
          </p:nvPr>
        </p:nvSpPr>
        <p:spPr/>
        <p:txBody>
          <a:bodyPr/>
          <a:lstStyle/>
          <a:p>
            <a:r>
              <a:rPr lang="en-US" smtClean="0"/>
              <a:t>The Health Insurance Marketplace 101 </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9</a:t>
            </a:fld>
            <a:endParaRPr lang="en-US" dirty="0"/>
          </a:p>
        </p:txBody>
      </p:sp>
    </p:spTree>
    <p:extLst>
      <p:ext uri="{BB962C8B-B14F-4D97-AF65-F5344CB8AC3E}">
        <p14:creationId xmlns:p14="http://schemas.microsoft.com/office/powerpoint/2010/main" val="40514054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gt;&lt;/object&gt;&lt;/database&gt;"/>
  <p:tag name="SECTOMILLISECCONVERTED" val="1"/>
</p:tagLst>
</file>

<file path=ppt/theme/theme1.xml><?xml version="1.0" encoding="utf-8"?>
<a:theme xmlns:a="http://schemas.openxmlformats.org/drawingml/2006/main" name="Theme2">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2881</TotalTime>
  <Words>3084</Words>
  <Application>Microsoft Office PowerPoint</Application>
  <PresentationFormat>On-screen Show (4:3)</PresentationFormat>
  <Paragraphs>405</Paragraphs>
  <Slides>26</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Constantia</vt:lpstr>
      <vt:lpstr>Constantia-Bold</vt:lpstr>
      <vt:lpstr>Times New Roman</vt:lpstr>
      <vt:lpstr>Wingdings</vt:lpstr>
      <vt:lpstr>Theme2</vt:lpstr>
      <vt:lpstr>CMS_template</vt:lpstr>
      <vt:lpstr>The Health Insurance Marketplace 101</vt:lpstr>
      <vt:lpstr>Office of the Regional Director</vt:lpstr>
      <vt:lpstr>National Health Reform – A Reality</vt:lpstr>
      <vt:lpstr>Framework of Health Reform</vt:lpstr>
      <vt:lpstr>Framework of Health Care Reform</vt:lpstr>
      <vt:lpstr>Individual Requirement</vt:lpstr>
      <vt:lpstr>Employer Requirement  (Shared Responsibility)</vt:lpstr>
      <vt:lpstr> Affordable Care Act –  Accomplishments-Quality and Cost </vt:lpstr>
      <vt:lpstr> Affordable Care Act –  Coverage Accomplishments in Arizona </vt:lpstr>
      <vt:lpstr>Arizona’s Medicaid/AHCCCS Expansion</vt:lpstr>
      <vt:lpstr>Medicaid/AHCCCS Reimbursements</vt:lpstr>
      <vt:lpstr>Introduction to the Marketplace</vt:lpstr>
      <vt:lpstr> 3 Things to Know about the Marketplace… </vt:lpstr>
      <vt:lpstr> Assistance to Arizona Consumers  and Small Businesses </vt:lpstr>
      <vt:lpstr>PowerPoint Presentation</vt:lpstr>
      <vt:lpstr> The Marketplace </vt:lpstr>
      <vt:lpstr>Eligibility and Enrollment</vt:lpstr>
      <vt:lpstr>Advantages of the Marketplace</vt:lpstr>
      <vt:lpstr>All Qualified Health Plans Will Cover These Essential Health Benefits</vt:lpstr>
      <vt:lpstr>Catastrophic Plans</vt:lpstr>
      <vt:lpstr>Help to Pay Qualified Health Plan Costs</vt:lpstr>
      <vt:lpstr>The Situation for Small Employers Today</vt:lpstr>
      <vt:lpstr>Removing the Obstacles: Tax Credits</vt:lpstr>
      <vt:lpstr>Enrolling in SHOP: Who, When &amp; How?</vt:lpstr>
      <vt:lpstr>Key Points to Remember</vt:lpstr>
      <vt:lpstr> Thank you! </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Debbie Sale</cp:lastModifiedBy>
  <cp:revision>203</cp:revision>
  <cp:lastPrinted>2013-05-16T14:45:07Z</cp:lastPrinted>
  <dcterms:created xsi:type="dcterms:W3CDTF">2012-06-28T19:49:56Z</dcterms:created>
  <dcterms:modified xsi:type="dcterms:W3CDTF">2013-08-09T22:33:11Z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